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3"/>
  </p:notesMasterIdLst>
  <p:handoutMasterIdLst>
    <p:handoutMasterId r:id="rId54"/>
  </p:handoutMasterIdLst>
  <p:sldIdLst>
    <p:sldId id="331" r:id="rId2"/>
    <p:sldId id="332" r:id="rId3"/>
    <p:sldId id="333" r:id="rId4"/>
    <p:sldId id="334" r:id="rId5"/>
    <p:sldId id="335" r:id="rId6"/>
    <p:sldId id="336" r:id="rId7"/>
    <p:sldId id="408" r:id="rId8"/>
    <p:sldId id="337" r:id="rId9"/>
    <p:sldId id="338" r:id="rId10"/>
    <p:sldId id="339" r:id="rId11"/>
    <p:sldId id="394" r:id="rId12"/>
    <p:sldId id="395" r:id="rId13"/>
    <p:sldId id="396" r:id="rId14"/>
    <p:sldId id="405" r:id="rId15"/>
    <p:sldId id="340" r:id="rId16"/>
    <p:sldId id="341" r:id="rId17"/>
    <p:sldId id="342" r:id="rId18"/>
    <p:sldId id="406" r:id="rId19"/>
    <p:sldId id="347" r:id="rId20"/>
    <p:sldId id="374" r:id="rId21"/>
    <p:sldId id="407" r:id="rId22"/>
    <p:sldId id="348" r:id="rId23"/>
    <p:sldId id="349" r:id="rId24"/>
    <p:sldId id="352" r:id="rId25"/>
    <p:sldId id="353" r:id="rId26"/>
    <p:sldId id="354" r:id="rId27"/>
    <p:sldId id="355" r:id="rId28"/>
    <p:sldId id="376" r:id="rId29"/>
    <p:sldId id="409" r:id="rId30"/>
    <p:sldId id="398" r:id="rId31"/>
    <p:sldId id="399" r:id="rId32"/>
    <p:sldId id="377" r:id="rId33"/>
    <p:sldId id="400" r:id="rId34"/>
    <p:sldId id="391" r:id="rId35"/>
    <p:sldId id="401" r:id="rId36"/>
    <p:sldId id="343" r:id="rId37"/>
    <p:sldId id="346" r:id="rId38"/>
    <p:sldId id="403" r:id="rId39"/>
    <p:sldId id="402" r:id="rId40"/>
    <p:sldId id="344" r:id="rId41"/>
    <p:sldId id="345" r:id="rId42"/>
    <p:sldId id="381" r:id="rId43"/>
    <p:sldId id="382" r:id="rId44"/>
    <p:sldId id="383" r:id="rId45"/>
    <p:sldId id="384" r:id="rId46"/>
    <p:sldId id="385" r:id="rId47"/>
    <p:sldId id="386" r:id="rId48"/>
    <p:sldId id="388" r:id="rId49"/>
    <p:sldId id="393" r:id="rId50"/>
    <p:sldId id="404" r:id="rId51"/>
    <p:sldId id="390" r:id="rId52"/>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7958" autoAdjust="0"/>
  </p:normalViewPr>
  <p:slideViewPr>
    <p:cSldViewPr snapToGrid="0">
      <p:cViewPr varScale="1">
        <p:scale>
          <a:sx n="67" d="100"/>
          <a:sy n="67" d="100"/>
        </p:scale>
        <p:origin x="1312" y="3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53FCF5B-D6E3-694A-9465-830FDD3CEA4C}"/>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D2FDD3B0-2343-2044-8F4B-6BA6A307CF41}"/>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76D7A87-BDFD-8D42-9430-E2E5A44744B3}"/>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F9CCC644-F5A6-3741-B175-A336ED0D5272}"/>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itchFamily="2" charset="0"/>
              </a:defRPr>
            </a:lvl1pPr>
          </a:lstStyle>
          <a:p>
            <a:pPr>
              <a:defRPr/>
            </a:pPr>
            <a:fld id="{03278AD2-5D28-4D80-B992-F3278BBAC652}"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B9FA9FB-A58C-B342-9C47-1B53B063DB24}"/>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0105D26D-32EF-5E4F-BB50-A2E5FC0910D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38AE19E3-4BF3-44E7-8240-F1EF22C9FE97}"/>
              </a:ext>
            </a:extLst>
          </p:cNvPr>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A364167-6F9D-8D46-8695-3C2A0D36D45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4039E3B-E592-4C46-983B-C9A615270155}"/>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B931BAC6-6EE4-D24E-A181-C9A4611BFE6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63E79BAD-6463-4BA6-8F47-8F8D373263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D9D8578-52F4-4B2E-B19D-A5C97A736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940B6476-6DC3-495C-B9B4-206E9F15C55E}"/>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E4D74DFB-DC9B-445A-AF7F-DECF73716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13703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378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A9B92152-9C19-4100-A6C1-9A38AF2098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B9E57EAF-4860-41F8-9EC6-A2A5F0DE3827}"/>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C8B0ED74-7EE2-47E5-9495-A0F678CCF5A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A218CB-1E22-4388-8F38-D0627FE65E19}"/>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942EEC6-6570-4D3F-9FE8-2CE13B00954F}"/>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CC8FC8D5-4FD0-4817-88AC-059118368619}"/>
              </a:ext>
            </a:extLst>
          </p:cNvPr>
          <p:cNvSpPr txBox="1">
            <a:spLocks noChangeArrowheads="1"/>
          </p:cNvSpPr>
          <p:nvPr/>
        </p:nvSpPr>
        <p:spPr bwMode="auto">
          <a:xfrm>
            <a:off x="26988" y="6613525"/>
            <a:ext cx="2730500" cy="246063"/>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759BB3EB-4310-43F8-96CB-DE1924193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EED5E69C-2C77-42B8-8233-DBD80673587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4247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5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2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299991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86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93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8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14427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5289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FA21C35-03B9-4BBF-B76C-73BB22324E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CCCF87F-BA59-4981-9F69-2520B04D8749}"/>
              </a:ext>
            </a:extLst>
          </p:cNvPr>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8576F4C5-25DA-46C8-8F67-189D9A001D8F}"/>
              </a:ext>
            </a:extLst>
          </p:cNvPr>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90345DB-B826-4E46-A919-6BA1AA038A02}"/>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99F4474D-0687-46B3-ADA5-DE5EBE6CB86F}"/>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3BBBE8DA-B81E-3146-97AD-B24B5BE3835C}"/>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59762BEE-3900-9046-AA87-48CDDCD7B0BE}"/>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0CAFEF6-0DC5-624F-A4E8-6688B26780FC}"/>
              </a:ext>
            </a:extLst>
          </p:cNvPr>
          <p:cNvSpPr txBox="1">
            <a:spLocks noChangeArrowheads="1"/>
          </p:cNvSpPr>
          <p:nvPr/>
        </p:nvSpPr>
        <p:spPr bwMode="auto">
          <a:xfrm>
            <a:off x="4221163" y="6613525"/>
            <a:ext cx="51752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11.</a:t>
            </a:r>
            <a:fld id="{3BF801EC-8CC2-409A-8699-9BA740EB02E6}"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9CF46FCC-A775-0D4E-B75A-4296EE96508E}"/>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022A8A8-6676-6745-8D40-988E00B15F1E}"/>
              </a:ext>
            </a:extLst>
          </p:cNvPr>
          <p:cNvSpPr txBox="1">
            <a:spLocks noChangeArrowheads="1"/>
          </p:cNvSpPr>
          <p:nvPr/>
        </p:nvSpPr>
        <p:spPr bwMode="auto">
          <a:xfrm>
            <a:off x="185738" y="6621463"/>
            <a:ext cx="2730500" cy="246062"/>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2D62CD2-C90C-473E-81DF-DFF1DF46F0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37E7E54-054F-4C8E-B788-4C602A522F34}"/>
              </a:ext>
            </a:extLst>
          </p:cNvPr>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897749" y="1231638"/>
            <a:ext cx="7714406" cy="4354351"/>
          </a:xfrm>
        </p:spPr>
        <p:txBody>
          <a:bodyPr/>
          <a:lstStyle/>
          <a:p>
            <a:r>
              <a:rPr lang="en-US" altLang="en-US" sz="2000" dirty="0"/>
              <a:t>If disk-drive like, then called </a:t>
            </a:r>
            <a:r>
              <a:rPr lang="en-US" altLang="en-US" sz="2000" b="1" dirty="0">
                <a:solidFill>
                  <a:srgbClr val="006699"/>
                </a:solidFill>
                <a:latin typeface="+mj-lt"/>
              </a:rPr>
              <a:t>solid-state</a:t>
            </a:r>
            <a:r>
              <a:rPr lang="en-US" altLang="en-US" sz="2000" b="1" dirty="0">
                <a:solidFill>
                  <a:srgbClr val="3366FF"/>
                </a:solidFill>
              </a:rPr>
              <a:t> </a:t>
            </a:r>
            <a:r>
              <a:rPr lang="en-US" altLang="en-US" sz="2000" b="1" dirty="0">
                <a:solidFill>
                  <a:srgbClr val="006699"/>
                </a:solidFill>
                <a:latin typeface="+mj-lt"/>
              </a:rPr>
              <a:t>disks</a:t>
            </a:r>
            <a:r>
              <a:rPr lang="en-US" altLang="en-US" sz="2000" b="1" dirty="0">
                <a:solidFill>
                  <a:srgbClr val="3366FF"/>
                </a:solidFill>
              </a:rPr>
              <a:t> </a:t>
            </a:r>
            <a:r>
              <a:rPr lang="en-US" altLang="en-US" sz="2000" dirty="0"/>
              <a:t>(</a:t>
            </a:r>
            <a:r>
              <a:rPr lang="en-US" altLang="en-US" sz="2000" b="1" dirty="0">
                <a:solidFill>
                  <a:srgbClr val="006699"/>
                </a:solidFill>
                <a:latin typeface="+mj-lt"/>
              </a:rPr>
              <a:t>SSDs</a:t>
            </a:r>
            <a:r>
              <a:rPr lang="en-US" altLang="en-US" sz="2000" dirty="0"/>
              <a:t>)</a:t>
            </a:r>
          </a:p>
          <a:p>
            <a:pPr lvl="1"/>
            <a:r>
              <a:rPr lang="en-US" altLang="en-US" sz="2000" dirty="0"/>
              <a:t>Other forms include </a:t>
            </a:r>
            <a:r>
              <a:rPr lang="en-US" altLang="en-US" sz="2000" b="1" dirty="0">
                <a:solidFill>
                  <a:srgbClr val="006699"/>
                </a:solidFill>
                <a:latin typeface="+mj-lt"/>
              </a:rPr>
              <a:t>USB</a:t>
            </a:r>
            <a:r>
              <a:rPr lang="en-US" altLang="en-US" sz="2000" b="1" dirty="0">
                <a:solidFill>
                  <a:srgbClr val="3366FF"/>
                </a:solidFill>
              </a:rPr>
              <a:t> </a:t>
            </a:r>
            <a:r>
              <a:rPr lang="en-US" altLang="en-US" sz="2000" b="1" dirty="0">
                <a:solidFill>
                  <a:srgbClr val="006699"/>
                </a:solidFill>
                <a:latin typeface="+mj-lt"/>
              </a:rPr>
              <a:t>drives</a:t>
            </a:r>
            <a:r>
              <a:rPr lang="en-US" altLang="en-US" sz="2000" dirty="0"/>
              <a:t> (thumb drive, flash drive), DRAM disk replacements, surface-mounted on motherboards, and main storage in devices like smartphones</a:t>
            </a:r>
          </a:p>
          <a:p>
            <a:r>
              <a:rPr lang="en-US" altLang="en-US" sz="2000" dirty="0"/>
              <a:t>Can be more reliable than HDDs</a:t>
            </a:r>
          </a:p>
          <a:p>
            <a:r>
              <a:rPr lang="en-US" altLang="en-US" sz="2000" dirty="0"/>
              <a:t>More expensive per MB</a:t>
            </a:r>
          </a:p>
          <a:p>
            <a:r>
              <a:rPr lang="en-US" altLang="en-US" sz="2000" dirty="0"/>
              <a:t>Maybe have shorter life span – need careful management</a:t>
            </a:r>
          </a:p>
          <a:p>
            <a:r>
              <a:rPr lang="en-US" altLang="en-US" sz="2000" dirty="0"/>
              <a:t>Less capacity, but much faster</a:t>
            </a:r>
          </a:p>
          <a:p>
            <a:pPr lvl="1"/>
            <a:r>
              <a:rPr lang="en-US" altLang="en-US" sz="2000" dirty="0"/>
              <a:t>Buses can be too slow -&gt; connect directly to PCI for example</a:t>
            </a:r>
          </a:p>
          <a:p>
            <a:r>
              <a:rPr lang="en-US" altLang="en-US" sz="2000" dirty="0"/>
              <a:t>No moving parts, so no seek time or rotational latency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88419" y="1111250"/>
            <a:ext cx="4448692" cy="5092700"/>
          </a:xfrm>
        </p:spPr>
        <p:txBody>
          <a:bodyPr/>
          <a:lstStyle/>
          <a:p>
            <a:r>
              <a:rPr lang="en-US" altLang="en-US" dirty="0"/>
              <a:t>Have characteristics that present challenges</a:t>
            </a:r>
          </a:p>
          <a:p>
            <a:r>
              <a:rPr lang="en-US" altLang="en-US" dirty="0"/>
              <a:t>Read and written in “page” increments (think sector) but </a:t>
            </a:r>
            <a:r>
              <a:rPr lang="en-US" altLang="en-US" dirty="0">
                <a:solidFill>
                  <a:srgbClr val="3333FF"/>
                </a:solidFill>
              </a:rPr>
              <a:t>can’t overwrite </a:t>
            </a:r>
            <a:r>
              <a:rPr lang="en-US" altLang="en-US" dirty="0"/>
              <a:t>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id="{BD17DB7C-12B9-45A8-A8EC-8A8A39A93574}"/>
              </a:ext>
            </a:extLst>
          </p:cNvPr>
          <p:cNvSpPr>
            <a:spLocks noGrp="1" noChangeArrowheads="1"/>
          </p:cNvSpPr>
          <p:nvPr>
            <p:ph idx="1"/>
          </p:nvPr>
        </p:nvSpPr>
        <p:spPr>
          <a:xfrm>
            <a:off x="897065" y="1233488"/>
            <a:ext cx="7628792" cy="4530725"/>
          </a:xfrm>
        </p:spPr>
        <p:txBody>
          <a:bodyPr/>
          <a:lstStyle/>
          <a:p>
            <a:r>
              <a:rPr lang="en-US" altLang="en-US" sz="2000" dirty="0"/>
              <a:t>With no overwrite, pages end up with mix of valid and invalid data</a:t>
            </a:r>
          </a:p>
          <a:p>
            <a:r>
              <a:rPr lang="en-US" altLang="en-US" sz="2000" dirty="0"/>
              <a:t>To track which logical blocks are valid, controller maintains </a:t>
            </a:r>
            <a:r>
              <a:rPr lang="en-US" altLang="en-US" sz="2000" b="1" dirty="0">
                <a:solidFill>
                  <a:srgbClr val="006699"/>
                </a:solidFill>
                <a:latin typeface="+mj-lt"/>
              </a:rPr>
              <a:t>flash</a:t>
            </a:r>
            <a:r>
              <a:rPr lang="en-US" altLang="en-US" sz="2000" b="1" dirty="0">
                <a:solidFill>
                  <a:srgbClr val="3366FF"/>
                </a:solidFill>
              </a:rPr>
              <a:t> </a:t>
            </a:r>
            <a:r>
              <a:rPr lang="en-US" altLang="en-US" sz="2000" b="1" dirty="0">
                <a:solidFill>
                  <a:srgbClr val="006699"/>
                </a:solidFill>
                <a:latin typeface="+mj-lt"/>
              </a:rPr>
              <a:t>translation</a:t>
            </a:r>
            <a:r>
              <a:rPr lang="en-US" altLang="en-US" sz="2000" b="1" dirty="0">
                <a:solidFill>
                  <a:srgbClr val="3366FF"/>
                </a:solidFill>
              </a:rPr>
              <a:t> </a:t>
            </a:r>
            <a:r>
              <a:rPr lang="en-US" altLang="en-US" sz="2000" b="1" dirty="0">
                <a:solidFill>
                  <a:srgbClr val="006699"/>
                </a:solidFill>
                <a:latin typeface="+mj-lt"/>
              </a:rPr>
              <a:t>layer</a:t>
            </a:r>
            <a:r>
              <a:rPr lang="en-US" altLang="en-US" sz="2000" dirty="0"/>
              <a:t> (</a:t>
            </a:r>
            <a:r>
              <a:rPr lang="en-US" altLang="en-US" sz="2000" b="1" dirty="0">
                <a:solidFill>
                  <a:srgbClr val="006699"/>
                </a:solidFill>
                <a:latin typeface="+mj-lt"/>
              </a:rPr>
              <a:t>FTL</a:t>
            </a:r>
            <a:r>
              <a:rPr lang="en-US" altLang="en-US" sz="2000" dirty="0"/>
              <a:t>) table</a:t>
            </a:r>
          </a:p>
          <a:p>
            <a:r>
              <a:rPr lang="en-US" altLang="en-US" sz="2000" dirty="0"/>
              <a:t>Also implements </a:t>
            </a:r>
            <a:r>
              <a:rPr lang="en-US" altLang="en-US" sz="2000" b="1" dirty="0">
                <a:solidFill>
                  <a:srgbClr val="006699"/>
                </a:solidFill>
                <a:latin typeface="+mj-lt"/>
              </a:rPr>
              <a:t>garbage</a:t>
            </a:r>
            <a:r>
              <a:rPr lang="en-US" altLang="en-US" sz="2000" b="1" dirty="0">
                <a:solidFill>
                  <a:srgbClr val="3366FF"/>
                </a:solidFill>
              </a:rPr>
              <a:t> </a:t>
            </a:r>
            <a:r>
              <a:rPr lang="en-US" altLang="en-US" sz="2000" b="1" dirty="0">
                <a:solidFill>
                  <a:srgbClr val="006699"/>
                </a:solidFill>
                <a:latin typeface="+mj-lt"/>
              </a:rPr>
              <a:t>collection</a:t>
            </a:r>
            <a:r>
              <a:rPr lang="en-US" altLang="en-US" sz="2000" b="1" dirty="0">
                <a:solidFill>
                  <a:srgbClr val="3366FF"/>
                </a:solidFill>
              </a:rPr>
              <a:t> </a:t>
            </a:r>
            <a:r>
              <a:rPr lang="en-US" altLang="en-US" sz="2000" dirty="0"/>
              <a:t>to free invalid page space</a:t>
            </a:r>
          </a:p>
          <a:p>
            <a:r>
              <a:rPr lang="en-US" altLang="en-US" sz="2000" dirty="0"/>
              <a:t>Allocates </a:t>
            </a:r>
            <a:r>
              <a:rPr lang="en-US" altLang="en-US" sz="2000" b="1" dirty="0">
                <a:solidFill>
                  <a:srgbClr val="006699"/>
                </a:solidFill>
                <a:latin typeface="+mj-lt"/>
              </a:rPr>
              <a:t>overprovisioning</a:t>
            </a:r>
            <a:r>
              <a:rPr lang="en-US" altLang="en-US" sz="2000" dirty="0"/>
              <a:t> to provide working space for GC</a:t>
            </a:r>
          </a:p>
          <a:p>
            <a:r>
              <a:rPr lang="en-US" altLang="en-US" sz="2000" dirty="0"/>
              <a:t>Each cell has lifespan, so </a:t>
            </a:r>
            <a:r>
              <a:rPr lang="en-US" altLang="en-US" sz="2000" b="1" dirty="0">
                <a:solidFill>
                  <a:srgbClr val="3333FF"/>
                </a:solidFill>
                <a:latin typeface="+mj-lt"/>
              </a:rPr>
              <a:t>wear</a:t>
            </a:r>
            <a:r>
              <a:rPr lang="en-US" altLang="en-US" sz="2000" b="1" dirty="0">
                <a:solidFill>
                  <a:srgbClr val="3333FF"/>
                </a:solidFill>
              </a:rPr>
              <a:t> </a:t>
            </a:r>
            <a:r>
              <a:rPr lang="en-US" altLang="en-US" sz="2000" b="1" dirty="0">
                <a:solidFill>
                  <a:srgbClr val="3333FF"/>
                </a:solidFill>
                <a:latin typeface="+mj-lt"/>
              </a:rPr>
              <a:t>leveling</a:t>
            </a:r>
            <a:r>
              <a:rPr lang="en-US" altLang="en-US" sz="2000" b="1" dirty="0">
                <a:solidFill>
                  <a:srgbClr val="3366FF"/>
                </a:solidFill>
              </a:rPr>
              <a:t> </a:t>
            </a:r>
            <a:r>
              <a:rPr lang="en-US" altLang="en-US" sz="2000" dirty="0"/>
              <a:t>needed to write equally to all cells</a:t>
            </a:r>
          </a:p>
        </p:txBody>
      </p:sp>
      <p:pic>
        <p:nvPicPr>
          <p:cNvPr id="87043" name="Picture 4">
            <a:extLst>
              <a:ext uri="{FF2B5EF4-FFF2-40B4-BE49-F238E27FC236}">
                <a16:creationId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615" y="4458289"/>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id="{49980EFD-4160-4281-931A-C944B55527E2}"/>
              </a:ext>
            </a:extLst>
          </p:cNvPr>
          <p:cNvSpPr txBox="1">
            <a:spLocks noChangeArrowheads="1"/>
          </p:cNvSpPr>
          <p:nvPr/>
        </p:nvSpPr>
        <p:spPr bwMode="auto">
          <a:xfrm>
            <a:off x="2168111" y="6112358"/>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NAND block with valid and invalid pages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dirty="0"/>
              <a:t>DRAM frequently used as mass-storage device</a:t>
            </a:r>
          </a:p>
          <a:p>
            <a:pPr lvl="1"/>
            <a:r>
              <a:rPr lang="en-US" altLang="en-US" sz="2400" dirty="0"/>
              <a:t>Not technically secondary storage because volatile, but can have file systems, be used like very fast secondary storage</a:t>
            </a:r>
          </a:p>
          <a:p>
            <a:r>
              <a:rPr lang="en-US" altLang="en-US" sz="2400" b="1" dirty="0">
                <a:solidFill>
                  <a:srgbClr val="006699"/>
                </a:solidFill>
                <a:latin typeface="+mj-lt"/>
              </a:rPr>
              <a:t>RAM</a:t>
            </a:r>
            <a:r>
              <a:rPr lang="en-US" altLang="en-US" sz="2400" b="1" dirty="0">
                <a:solidFill>
                  <a:srgbClr val="3366FF"/>
                </a:solidFill>
              </a:rPr>
              <a:t> </a:t>
            </a:r>
            <a:r>
              <a:rPr lang="en-US" altLang="en-US" sz="2400" b="1" dirty="0">
                <a:solidFill>
                  <a:srgbClr val="006699"/>
                </a:solidFill>
                <a:latin typeface="+mj-lt"/>
              </a:rPr>
              <a:t>drives</a:t>
            </a:r>
            <a:r>
              <a:rPr lang="en-US" altLang="en-US" sz="2400" b="1" dirty="0">
                <a:solidFill>
                  <a:srgbClr val="3366FF"/>
                </a:solidFill>
              </a:rPr>
              <a:t> </a:t>
            </a:r>
            <a:r>
              <a:rPr lang="en-US" altLang="en-US" sz="2400" dirty="0"/>
              <a:t>(with many names, including RAM disks) present as raw block devices, commonly file system formatted</a:t>
            </a:r>
          </a:p>
          <a:p>
            <a:r>
              <a:rPr lang="en-US" altLang="en-US" sz="2400" dirty="0"/>
              <a:t>Used as high speed temporary storage</a:t>
            </a:r>
          </a:p>
          <a:p>
            <a:pPr lvl="1"/>
            <a:r>
              <a:rPr lang="en-US" altLang="en-US" sz="2400" dirty="0"/>
              <a:t>Programs could share bulk data quickly, by reading/writing to RAM drive</a:t>
            </a:r>
          </a:p>
          <a:p>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Computers have buffering, caching via RAM, so why RAM drives?</a:t>
            </a:r>
          </a:p>
          <a:p>
            <a:pPr lvl="1"/>
            <a:r>
              <a:rPr lang="en-US" altLang="en-US" sz="2400" dirty="0"/>
              <a:t>Caches / buffers allocated / managed by programmer, operating system, hardware</a:t>
            </a:r>
          </a:p>
          <a:p>
            <a:pPr lvl="1"/>
            <a:r>
              <a:rPr lang="en-US" altLang="en-US" sz="2400" dirty="0"/>
              <a:t>RAM drives under </a:t>
            </a:r>
            <a:r>
              <a:rPr lang="en-US" altLang="en-US" sz="2400" dirty="0">
                <a:solidFill>
                  <a:srgbClr val="3333FF"/>
                </a:solidFill>
              </a:rPr>
              <a:t>user</a:t>
            </a:r>
            <a:r>
              <a:rPr lang="en-US" altLang="en-US" sz="2400" dirty="0"/>
              <a:t> control</a:t>
            </a:r>
          </a:p>
          <a:p>
            <a:pPr lvl="1"/>
            <a:r>
              <a:rPr lang="en-US" altLang="en-US" sz="2400" dirty="0"/>
              <a:t>Found in all major operating systems</a:t>
            </a:r>
          </a:p>
          <a:p>
            <a:pPr lvl="2"/>
            <a:r>
              <a:rPr lang="en-US" altLang="en-US" sz="2400" dirty="0"/>
              <a:t>Linux </a:t>
            </a:r>
            <a:r>
              <a:rPr lang="en-US" altLang="en-US" sz="2400" dirty="0">
                <a:latin typeface="Courier New" panose="02070309020205020404" pitchFamily="49" charset="0"/>
                <a:cs typeface="Courier New" panose="02070309020205020404" pitchFamily="49" charset="0"/>
              </a:rPr>
              <a:t>/dev/ram</a:t>
            </a:r>
            <a:endParaRPr lang="en-US" altLang="en-US" sz="2400" dirty="0"/>
          </a:p>
          <a:p>
            <a:pPr lvl="2"/>
            <a:r>
              <a:rPr lang="en-US" altLang="en-US" sz="2400" dirty="0" err="1"/>
              <a:t>macOS</a:t>
            </a:r>
            <a:r>
              <a:rPr lang="en-US" altLang="en-US" sz="2400" dirty="0"/>
              <a:t> </a:t>
            </a:r>
            <a:r>
              <a:rPr lang="en-US" altLang="en-US" sz="2400" dirty="0" err="1">
                <a:latin typeface="Courier New" panose="02070309020205020404" pitchFamily="49" charset="0"/>
                <a:cs typeface="Courier New" panose="02070309020205020404" pitchFamily="49" charset="0"/>
              </a:rPr>
              <a:t>diskutil</a:t>
            </a:r>
            <a:r>
              <a:rPr lang="en-US" altLang="en-US" sz="2400" dirty="0"/>
              <a:t> to create them</a:t>
            </a:r>
          </a:p>
          <a:p>
            <a:pPr lvl="2"/>
            <a:r>
              <a:rPr lang="en-US" altLang="en-US" sz="2400" dirty="0"/>
              <a:t>Linux </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tmp</a:t>
            </a:r>
            <a:r>
              <a:rPr lang="en-US" altLang="en-US" sz="2400" dirty="0">
                <a:latin typeface="Courier New" panose="02070309020205020404" pitchFamily="49" charset="0"/>
                <a:cs typeface="Courier New" panose="02070309020205020404" pitchFamily="49" charset="0"/>
              </a:rPr>
              <a:t> </a:t>
            </a:r>
            <a:r>
              <a:rPr lang="en-US" altLang="en-US" sz="2400" dirty="0"/>
              <a:t>of file system type </a:t>
            </a:r>
            <a:r>
              <a:rPr lang="en-US" altLang="en-US" sz="2400" dirty="0" err="1">
                <a:latin typeface="Courier New" panose="02070309020205020404" pitchFamily="49" charset="0"/>
                <a:cs typeface="Courier New" panose="02070309020205020404" pitchFamily="49" charset="0"/>
              </a:rPr>
              <a:t>tmpfs</a:t>
            </a:r>
            <a:endParaRPr lang="en-US" altLang="en-US" sz="2400" dirty="0">
              <a:latin typeface="Courier New" panose="02070309020205020404" pitchFamily="49" charset="0"/>
              <a:cs typeface="Courier New" panose="02070309020205020404" pitchFamily="49" charset="0"/>
            </a:endParaRPr>
          </a:p>
          <a:p>
            <a:endParaRPr lang="zh-TW" altLang="en-US" dirty="0"/>
          </a:p>
        </p:txBody>
      </p:sp>
    </p:spTree>
    <p:extLst>
      <p:ext uri="{BB962C8B-B14F-4D97-AF65-F5344CB8AC3E}">
        <p14:creationId xmlns:p14="http://schemas.microsoft.com/office/powerpoint/2010/main" val="3954926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802237" y="248885"/>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880092" y="1203649"/>
            <a:ext cx="7704069" cy="4397051"/>
          </a:xfrm>
        </p:spPr>
        <p:txBody>
          <a:bodyPr/>
          <a:lstStyle/>
          <a:p>
            <a:r>
              <a:rPr lang="en-US" altLang="en-US" sz="2000" dirty="0"/>
              <a:t>Disk drives are addressed as 1-dimensional arrays of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dirty="0"/>
              <a:t>, where the logical block is the smallest unit of transfer</a:t>
            </a:r>
          </a:p>
          <a:p>
            <a:pPr lvl="1"/>
            <a:r>
              <a:rPr lang="en-US" altLang="en-US" sz="2000" dirty="0"/>
              <a:t>Low-level formatting creates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b="1" dirty="0">
                <a:solidFill>
                  <a:srgbClr val="3366FF"/>
                </a:solidFill>
              </a:rPr>
              <a:t> </a:t>
            </a:r>
            <a:r>
              <a:rPr lang="en-US" altLang="en-US" sz="2000" dirty="0"/>
              <a:t>on physical media</a:t>
            </a:r>
          </a:p>
          <a:p>
            <a:r>
              <a:rPr lang="en-US" altLang="en-US" sz="2000" dirty="0"/>
              <a:t>The 1-dimensional array of logical blocks is mapped into the sectors of the disk sequentially</a:t>
            </a:r>
          </a:p>
          <a:p>
            <a:pPr lvl="1"/>
            <a:r>
              <a:rPr lang="en-US" altLang="en-US" sz="2000" dirty="0"/>
              <a:t>Sector 0 is the first sector of the first track on the outermost cylinder</a:t>
            </a:r>
          </a:p>
          <a:p>
            <a:pPr lvl="1"/>
            <a:r>
              <a:rPr lang="en-US" altLang="en-US" sz="2000" dirty="0"/>
              <a:t>Mapping proceeds in order through that track, then the rest of the tracks in that cylinder, and then through the rest of the cylinders from </a:t>
            </a:r>
            <a:r>
              <a:rPr lang="en-US" altLang="en-US" sz="2000" dirty="0">
                <a:solidFill>
                  <a:srgbClr val="3333FF"/>
                </a:solidFill>
              </a:rPr>
              <a:t>outermost to innermost</a:t>
            </a:r>
          </a:p>
          <a:p>
            <a:pPr lvl="1"/>
            <a:r>
              <a:rPr lang="en-US" altLang="en-US" sz="2000" dirty="0"/>
              <a:t>Logical to physical address should be easy</a:t>
            </a:r>
          </a:p>
          <a:p>
            <a:pPr lvl="2"/>
            <a:r>
              <a:rPr lang="en-US" altLang="en-US" sz="2000" dirty="0"/>
              <a:t>Except for bad sectors</a:t>
            </a:r>
          </a:p>
          <a:p>
            <a:pPr lvl="2"/>
            <a:r>
              <a:rPr lang="en-US" altLang="en-US" sz="2000" dirty="0"/>
              <a:t>Non-constant # of sectors per track via constant angular velocity</a:t>
            </a:r>
          </a:p>
          <a:p>
            <a:endParaRPr lang="en-US" altLang="en-US" dirty="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AA2E2EE-444C-4F50-9CB0-00213CF54060}"/>
              </a:ext>
            </a:extLst>
          </p:cNvPr>
          <p:cNvSpPr>
            <a:spLocks noGrp="1" noChangeArrowheads="1"/>
          </p:cNvSpPr>
          <p:nvPr>
            <p:ph type="title"/>
          </p:nvPr>
        </p:nvSpPr>
        <p:spPr>
          <a:xfrm>
            <a:off x="829839" y="23955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id="{844A6251-BE5D-4C31-A804-C6A1A804CA9D}"/>
              </a:ext>
            </a:extLst>
          </p:cNvPr>
          <p:cNvSpPr>
            <a:spLocks noGrp="1" noChangeArrowheads="1"/>
          </p:cNvSpPr>
          <p:nvPr>
            <p:ph type="body" idx="1"/>
          </p:nvPr>
        </p:nvSpPr>
        <p:spPr>
          <a:xfrm>
            <a:off x="877079" y="1080118"/>
            <a:ext cx="7781727" cy="4800600"/>
          </a:xfrm>
        </p:spPr>
        <p:txBody>
          <a:bodyPr/>
          <a:lstStyle/>
          <a:p>
            <a:r>
              <a:rPr lang="en-US" altLang="en-US" sz="2400" dirty="0"/>
              <a:t>Host-attached storage accessed through I/O ports talking to </a:t>
            </a:r>
            <a:r>
              <a:rPr lang="en-US" altLang="en-US" sz="2400" b="1" dirty="0">
                <a:solidFill>
                  <a:srgbClr val="006699"/>
                </a:solidFill>
                <a:latin typeface="+mj-lt"/>
              </a:rPr>
              <a:t>I/O</a:t>
            </a:r>
            <a:r>
              <a:rPr lang="en-US" altLang="en-US" sz="2400" b="1" dirty="0">
                <a:solidFill>
                  <a:srgbClr val="3366FF"/>
                </a:solidFill>
              </a:rPr>
              <a:t> </a:t>
            </a:r>
            <a:r>
              <a:rPr lang="en-US" altLang="en-US" sz="2400" b="1" dirty="0">
                <a:solidFill>
                  <a:srgbClr val="006699"/>
                </a:solidFill>
                <a:latin typeface="+mj-lt"/>
              </a:rPr>
              <a:t>buses</a:t>
            </a:r>
          </a:p>
          <a:p>
            <a:pPr lvl="1"/>
            <a:r>
              <a:rPr lang="en-US" altLang="en-US" sz="2400" dirty="0"/>
              <a:t>Several busses available, including </a:t>
            </a:r>
            <a:r>
              <a:rPr lang="en-US" altLang="en-US" sz="2400" b="1" dirty="0">
                <a:solidFill>
                  <a:srgbClr val="006699"/>
                </a:solidFill>
                <a:latin typeface="+mj-lt"/>
              </a:rPr>
              <a:t>advanced</a:t>
            </a:r>
            <a:r>
              <a:rPr lang="en-US" altLang="en-US" sz="2400" b="1" dirty="0">
                <a:solidFill>
                  <a:srgbClr val="3366FF"/>
                </a:solidFill>
              </a:rPr>
              <a:t> </a:t>
            </a:r>
            <a:r>
              <a:rPr lang="en-US" altLang="en-US" sz="2400" b="1" dirty="0">
                <a:solidFill>
                  <a:srgbClr val="006699"/>
                </a:solidFill>
                <a:latin typeface="+mj-lt"/>
              </a:rPr>
              <a:t>technology</a:t>
            </a:r>
            <a:r>
              <a:rPr lang="en-US" altLang="en-US" sz="2400" b="1" dirty="0">
                <a:solidFill>
                  <a:srgbClr val="3366FF"/>
                </a:solidFill>
              </a:rPr>
              <a:t> </a:t>
            </a:r>
            <a:r>
              <a:rPr lang="en-US" altLang="en-US" sz="2400" b="1" dirty="0">
                <a:solidFill>
                  <a:srgbClr val="006699"/>
                </a:solidFill>
                <a:latin typeface="+mj-lt"/>
              </a:rPr>
              <a:t>attachment</a:t>
            </a:r>
            <a:r>
              <a:rPr lang="en-US" altLang="en-US" sz="2400" dirty="0"/>
              <a:t> (</a:t>
            </a:r>
            <a:r>
              <a:rPr lang="en-US" altLang="en-US" sz="2400" b="1" dirty="0">
                <a:solidFill>
                  <a:srgbClr val="006699"/>
                </a:solidFill>
                <a:latin typeface="+mj-lt"/>
              </a:rPr>
              <a:t>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ATA</a:t>
            </a:r>
            <a:r>
              <a:rPr lang="en-US" altLang="en-US" sz="2400" b="1" dirty="0">
                <a:solidFill>
                  <a:srgbClr val="3366FF"/>
                </a:solidFill>
              </a:rPr>
              <a:t> </a:t>
            </a:r>
            <a:r>
              <a:rPr lang="en-US" altLang="en-US" sz="2400" dirty="0"/>
              <a:t>(</a:t>
            </a:r>
            <a:r>
              <a:rPr lang="en-US" altLang="en-US" sz="2400" b="1" dirty="0">
                <a:solidFill>
                  <a:srgbClr val="006699"/>
                </a:solidFill>
                <a:latin typeface="+mj-lt"/>
              </a:rPr>
              <a:t>SATA</a:t>
            </a:r>
            <a:r>
              <a:rPr lang="en-US" altLang="en-US" sz="2400" dirty="0"/>
              <a:t>), </a:t>
            </a:r>
            <a:r>
              <a:rPr lang="en-US" altLang="en-US" sz="2400" b="1" dirty="0" err="1">
                <a:solidFill>
                  <a:srgbClr val="006699"/>
                </a:solidFill>
                <a:latin typeface="+mj-lt"/>
              </a:rPr>
              <a:t>eSATA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attached</a:t>
            </a:r>
            <a:r>
              <a:rPr lang="en-US" altLang="en-US" sz="2400" b="1" dirty="0">
                <a:solidFill>
                  <a:srgbClr val="3366FF"/>
                </a:solidFill>
              </a:rPr>
              <a:t> </a:t>
            </a:r>
            <a:r>
              <a:rPr lang="en-US" altLang="en-US" sz="2400" b="1" dirty="0">
                <a:solidFill>
                  <a:srgbClr val="006699"/>
                </a:solidFill>
                <a:latin typeface="+mj-lt"/>
              </a:rPr>
              <a:t>SCSI</a:t>
            </a:r>
            <a:r>
              <a:rPr lang="en-US" altLang="en-US" sz="2400" dirty="0"/>
              <a:t> (</a:t>
            </a:r>
            <a:r>
              <a:rPr lang="en-US" altLang="en-US" sz="2400" b="1" dirty="0">
                <a:solidFill>
                  <a:srgbClr val="006699"/>
                </a:solidFill>
                <a:latin typeface="+mj-lt"/>
              </a:rPr>
              <a:t>SAS</a:t>
            </a:r>
            <a:r>
              <a:rPr lang="en-US" altLang="en-US" sz="2400" dirty="0"/>
              <a:t>), </a:t>
            </a:r>
            <a:r>
              <a:rPr lang="en-US" altLang="en-US" sz="2400" b="1" dirty="0">
                <a:solidFill>
                  <a:srgbClr val="006699"/>
                </a:solidFill>
                <a:latin typeface="+mj-lt"/>
              </a:rPr>
              <a:t>universal</a:t>
            </a:r>
            <a:r>
              <a:rPr lang="en-US" altLang="en-US" sz="2400" b="1" dirty="0">
                <a:solidFill>
                  <a:srgbClr val="3366FF"/>
                </a:solidFill>
              </a:rPr>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bus</a:t>
            </a:r>
            <a:r>
              <a:rPr lang="en-US" altLang="en-US" sz="2400" b="1" dirty="0">
                <a:solidFill>
                  <a:srgbClr val="3366FF"/>
                </a:solidFill>
              </a:rPr>
              <a:t> </a:t>
            </a:r>
            <a:r>
              <a:rPr lang="en-US" altLang="en-US" sz="2400" dirty="0"/>
              <a:t>(</a:t>
            </a:r>
            <a:r>
              <a:rPr lang="en-US" altLang="en-US" sz="2400" b="1" dirty="0">
                <a:solidFill>
                  <a:srgbClr val="006699"/>
                </a:solidFill>
                <a:latin typeface="+mj-lt"/>
              </a:rPr>
              <a:t>USB</a:t>
            </a:r>
            <a:r>
              <a:rPr lang="en-US" altLang="en-US" sz="2400" dirty="0"/>
              <a:t>), and </a:t>
            </a:r>
            <a:r>
              <a:rPr lang="en-US" altLang="en-US" sz="2400" b="1" dirty="0">
                <a:solidFill>
                  <a:srgbClr val="006699"/>
                </a:solidFill>
                <a:latin typeface="+mj-lt"/>
              </a:rPr>
              <a:t>fibre</a:t>
            </a:r>
            <a:r>
              <a:rPr lang="en-US" altLang="en-US" sz="2400" b="1" dirty="0">
                <a:solidFill>
                  <a:srgbClr val="3366FF"/>
                </a:solidFill>
              </a:rPr>
              <a:t> </a:t>
            </a:r>
            <a:r>
              <a:rPr lang="en-US" altLang="en-US" sz="2400" b="1" dirty="0">
                <a:solidFill>
                  <a:srgbClr val="006699"/>
                </a:solidFill>
                <a:latin typeface="+mj-lt"/>
              </a:rPr>
              <a:t>channel</a:t>
            </a:r>
            <a:r>
              <a:rPr lang="en-US" altLang="en-US" sz="2400" b="1" dirty="0">
                <a:solidFill>
                  <a:srgbClr val="3366FF"/>
                </a:solidFill>
              </a:rPr>
              <a:t> </a:t>
            </a:r>
            <a:r>
              <a:rPr lang="en-US" altLang="en-US" sz="2400" dirty="0"/>
              <a:t>(</a:t>
            </a:r>
            <a:r>
              <a:rPr lang="en-US" altLang="en-US" sz="2400" b="1" dirty="0">
                <a:solidFill>
                  <a:srgbClr val="006699"/>
                </a:solidFill>
                <a:latin typeface="+mj-lt"/>
              </a:rPr>
              <a:t>FC</a:t>
            </a:r>
            <a:r>
              <a:rPr lang="en-US" altLang="en-US" sz="2400" dirty="0"/>
              <a:t>)</a:t>
            </a:r>
          </a:p>
          <a:p>
            <a:pPr lvl="1"/>
            <a:r>
              <a:rPr lang="en-US" altLang="en-US" sz="2400" dirty="0"/>
              <a:t>Most common is SATA</a:t>
            </a:r>
          </a:p>
          <a:p>
            <a:r>
              <a:rPr lang="en-US" altLang="en-US" sz="2400" dirty="0"/>
              <a:t>Because NVM much faster than HDD, new fast interface for NVM called </a:t>
            </a:r>
            <a:r>
              <a:rPr lang="en-US" altLang="en-US" sz="2400" b="1" dirty="0">
                <a:solidFill>
                  <a:srgbClr val="006699"/>
                </a:solidFill>
                <a:latin typeface="+mj-lt"/>
              </a:rPr>
              <a:t>NVM</a:t>
            </a:r>
            <a:r>
              <a:rPr lang="en-US" altLang="en-US" sz="2400" b="1" dirty="0">
                <a:solidFill>
                  <a:srgbClr val="3366FF"/>
                </a:solidFill>
              </a:rPr>
              <a:t> </a:t>
            </a:r>
            <a:r>
              <a:rPr lang="en-US" altLang="en-US" sz="2400" b="1" dirty="0">
                <a:solidFill>
                  <a:srgbClr val="006699"/>
                </a:solidFill>
                <a:latin typeface="+mj-lt"/>
              </a:rPr>
              <a:t>express</a:t>
            </a:r>
            <a:r>
              <a:rPr lang="en-US" altLang="en-US" sz="2400" b="1" dirty="0">
                <a:solidFill>
                  <a:srgbClr val="3366FF"/>
                </a:solidFill>
              </a:rPr>
              <a:t> </a:t>
            </a:r>
            <a:r>
              <a:rPr lang="en-US" altLang="en-US" sz="2400" dirty="0"/>
              <a:t>(</a:t>
            </a:r>
            <a:r>
              <a:rPr lang="en-US" altLang="en-US" sz="2400" b="1" dirty="0" err="1">
                <a:solidFill>
                  <a:srgbClr val="006699"/>
                </a:solidFill>
                <a:latin typeface="+mj-lt"/>
              </a:rPr>
              <a:t>NVMe</a:t>
            </a:r>
            <a:r>
              <a:rPr lang="en-US" altLang="en-US" sz="2400" dirty="0"/>
              <a:t>), connecting directly to PCI bus</a:t>
            </a:r>
          </a:p>
          <a:p>
            <a:pPr lvl="2"/>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Data transfers on a bus carried out by special electronic processors called </a:t>
            </a:r>
            <a:r>
              <a:rPr lang="en-US" altLang="en-US" sz="2400" b="1" dirty="0">
                <a:solidFill>
                  <a:srgbClr val="006699"/>
                </a:solidFill>
              </a:rPr>
              <a:t>controllers</a:t>
            </a:r>
            <a:r>
              <a:rPr lang="en-US" altLang="en-US" sz="2400" dirty="0"/>
              <a:t> (or </a:t>
            </a:r>
            <a:r>
              <a:rPr lang="en-US" altLang="en-US" sz="2400" b="1" dirty="0">
                <a:solidFill>
                  <a:srgbClr val="006699"/>
                </a:solidFill>
              </a:rPr>
              <a:t>host-bus</a:t>
            </a:r>
            <a:r>
              <a:rPr lang="en-US" altLang="en-US" sz="2400" b="1" dirty="0">
                <a:solidFill>
                  <a:srgbClr val="3366FF"/>
                </a:solidFill>
              </a:rPr>
              <a:t> </a:t>
            </a:r>
            <a:r>
              <a:rPr lang="en-US" altLang="en-US" sz="2400" b="1" dirty="0">
                <a:solidFill>
                  <a:srgbClr val="006699"/>
                </a:solidFill>
              </a:rPr>
              <a:t>adapters</a:t>
            </a:r>
            <a:r>
              <a:rPr lang="en-US" altLang="en-US" sz="2400" dirty="0"/>
              <a:t>, </a:t>
            </a:r>
            <a:r>
              <a:rPr lang="en-US" altLang="en-US" sz="2400" b="1" dirty="0">
                <a:solidFill>
                  <a:srgbClr val="006699"/>
                </a:solidFill>
              </a:rPr>
              <a:t>HBAs</a:t>
            </a:r>
            <a:r>
              <a:rPr lang="en-US" altLang="en-US" sz="2400" dirty="0"/>
              <a:t>)</a:t>
            </a:r>
          </a:p>
          <a:p>
            <a:pPr lvl="1"/>
            <a:r>
              <a:rPr lang="en-US" altLang="en-US" sz="2400" dirty="0"/>
              <a:t>Host controller on the computer end of the bus, device controller on device end</a:t>
            </a:r>
          </a:p>
          <a:p>
            <a:pPr lvl="1"/>
            <a:r>
              <a:rPr lang="en-US" altLang="en-US" sz="2400" dirty="0"/>
              <a:t>Computer places command on host controller, using memory-mapped I/O ports</a:t>
            </a:r>
          </a:p>
          <a:p>
            <a:pPr lvl="2"/>
            <a:r>
              <a:rPr lang="en-US" altLang="en-US" sz="2400" dirty="0"/>
              <a:t>Host controller sends messages to device controller</a:t>
            </a:r>
          </a:p>
          <a:p>
            <a:pPr lvl="2"/>
            <a:r>
              <a:rPr lang="en-US" altLang="en-US" sz="2400" dirty="0"/>
              <a:t>Data transferred via DMA between device and computer DRAM</a:t>
            </a:r>
          </a:p>
          <a:p>
            <a:endParaRPr lang="zh-TW" altLang="en-US" dirty="0"/>
          </a:p>
        </p:txBody>
      </p:sp>
    </p:spTree>
    <p:extLst>
      <p:ext uri="{BB962C8B-B14F-4D97-AF65-F5344CB8AC3E}">
        <p14:creationId xmlns:p14="http://schemas.microsoft.com/office/powerpoint/2010/main" val="4189230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sz="2800" dirty="0"/>
              <a:t>The operating system is responsible for using hardware efficiently — for the disk drives, this means having a fast access time and disk bandwidth</a:t>
            </a:r>
            <a:endParaRPr lang="en-US" altLang="en-US" sz="1050" dirty="0"/>
          </a:p>
          <a:p>
            <a:r>
              <a:rPr lang="en-US" altLang="en-US" sz="2800" dirty="0"/>
              <a:t>Minimize seek time</a:t>
            </a:r>
            <a:endParaRPr lang="en-US" altLang="en-US" sz="1050" dirty="0"/>
          </a:p>
          <a:p>
            <a:pPr lvl="1"/>
            <a:r>
              <a:rPr lang="en-US" altLang="en-US" sz="2800" dirty="0"/>
              <a:t>Seek time </a:t>
            </a:r>
            <a:r>
              <a:rPr lang="en-US" altLang="en-US" sz="2800" dirty="0">
                <a:sym typeface="Symbol" panose="05050102010706020507" pitchFamily="18" charset="2"/>
              </a:rPr>
              <a:t> seek distance</a:t>
            </a:r>
            <a:endParaRPr lang="en-US" altLang="en-US" sz="1050" dirty="0">
              <a:sym typeface="Symbol" panose="05050102010706020507" pitchFamily="18" charset="2"/>
            </a:endParaRPr>
          </a:p>
          <a:p>
            <a:r>
              <a:rPr lang="en-US" altLang="en-US" sz="2800" dirty="0">
                <a:sym typeface="Symbol" panose="05050102010706020507" pitchFamily="18" charset="2"/>
              </a:rPr>
              <a:t>Disk </a:t>
            </a:r>
            <a:r>
              <a:rPr lang="en-US" altLang="en-US" sz="2800" b="1" dirty="0">
                <a:solidFill>
                  <a:srgbClr val="006699"/>
                </a:solidFill>
                <a:latin typeface="+mj-lt"/>
                <a:sym typeface="Symbol" panose="05050102010706020507" pitchFamily="18" charset="2"/>
              </a:rPr>
              <a:t>bandwidth</a:t>
            </a:r>
            <a:r>
              <a:rPr lang="en-US" altLang="en-US" sz="2800" dirty="0">
                <a:solidFill>
                  <a:srgbClr val="3366FF"/>
                </a:solidFill>
                <a:sym typeface="Symbol" panose="05050102010706020507" pitchFamily="18" charset="2"/>
              </a:rPr>
              <a:t> </a:t>
            </a:r>
            <a:r>
              <a:rPr lang="en-US" altLang="en-US" sz="2800"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96E2BD5-02D9-4B22-A3EA-80CA1DE950E6}"/>
              </a:ext>
            </a:extLst>
          </p:cNvPr>
          <p:cNvSpPr>
            <a:spLocks noGrp="1" noChangeArrowheads="1"/>
          </p:cNvSpPr>
          <p:nvPr>
            <p:ph type="title"/>
          </p:nvPr>
        </p:nvSpPr>
        <p:spPr>
          <a:xfrm>
            <a:off x="891721" y="231158"/>
            <a:ext cx="7664450" cy="576262"/>
          </a:xfrm>
        </p:spPr>
        <p:txBody>
          <a:bodyPr/>
          <a:lstStyle/>
          <a:p>
            <a:pPr eaLnBrk="1" hangingPunct="1"/>
            <a:r>
              <a:rPr lang="en-US" altLang="en-US" dirty="0"/>
              <a:t>Chapter 11:  Mass-Storage Systems</a:t>
            </a:r>
          </a:p>
        </p:txBody>
      </p:sp>
      <p:sp>
        <p:nvSpPr>
          <p:cNvPr id="7170" name="Rectangle 3">
            <a:extLst>
              <a:ext uri="{FF2B5EF4-FFF2-40B4-BE49-F238E27FC236}">
                <a16:creationId xmlns:a16="http://schemas.microsoft.com/office/drawing/2014/main" id="{EF68706B-B459-4964-84BA-286028C40819}"/>
              </a:ext>
            </a:extLst>
          </p:cNvPr>
          <p:cNvSpPr>
            <a:spLocks noGrp="1" noChangeArrowheads="1"/>
          </p:cNvSpPr>
          <p:nvPr>
            <p:ph type="body" idx="1"/>
          </p:nvPr>
        </p:nvSpPr>
        <p:spPr>
          <a:xfrm>
            <a:off x="878403" y="1233488"/>
            <a:ext cx="7727950" cy="4530725"/>
          </a:xfrm>
        </p:spPr>
        <p:txBody>
          <a:bodyPr/>
          <a:lstStyle/>
          <a:p>
            <a:r>
              <a:rPr lang="en-US" altLang="en-US" sz="2400" dirty="0"/>
              <a:t>Overview of Mass Storage Structure</a:t>
            </a:r>
          </a:p>
          <a:p>
            <a:r>
              <a:rPr lang="en-US" altLang="en-US" sz="2400" dirty="0">
                <a:solidFill>
                  <a:srgbClr val="3333FF"/>
                </a:solidFill>
              </a:rPr>
              <a:t>HDD Scheduling</a:t>
            </a:r>
          </a:p>
          <a:p>
            <a:r>
              <a:rPr lang="en-US" altLang="en-US" sz="2400" dirty="0"/>
              <a:t>NVM Scheduling</a:t>
            </a:r>
          </a:p>
          <a:p>
            <a:r>
              <a:rPr lang="en-US" altLang="en-US" sz="2400" dirty="0"/>
              <a:t>Error Detection and Correction</a:t>
            </a:r>
          </a:p>
          <a:p>
            <a:r>
              <a:rPr lang="en-US" altLang="en-US" sz="2400" dirty="0"/>
              <a:t>Storage Device Management</a:t>
            </a:r>
          </a:p>
          <a:p>
            <a:r>
              <a:rPr lang="en-US" altLang="en-US" sz="2400" dirty="0"/>
              <a:t>Swap-Space Management</a:t>
            </a:r>
          </a:p>
          <a:p>
            <a:r>
              <a:rPr lang="en-US" altLang="en-US" sz="2400" dirty="0"/>
              <a:t>Storage Attachment</a:t>
            </a:r>
          </a:p>
          <a:p>
            <a:r>
              <a:rPr lang="en-US" altLang="en-US" sz="2400" dirty="0">
                <a:solidFill>
                  <a:srgbClr val="3333FF"/>
                </a:solidFill>
              </a:rPr>
              <a:t>RAID</a:t>
            </a:r>
            <a:r>
              <a:rPr lang="en-US" altLang="en-US" sz="2400" dirty="0"/>
              <a:t>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sz="2400" dirty="0"/>
              <a:t>There are many sources of disk I/O request</a:t>
            </a:r>
          </a:p>
          <a:p>
            <a:pPr lvl="1">
              <a:tabLst>
                <a:tab pos="1708150" algn="l"/>
              </a:tabLst>
            </a:pPr>
            <a:r>
              <a:rPr lang="en-US" altLang="en-US" sz="2400" dirty="0"/>
              <a:t>OS</a:t>
            </a:r>
          </a:p>
          <a:p>
            <a:pPr lvl="1">
              <a:tabLst>
                <a:tab pos="1708150" algn="l"/>
              </a:tabLst>
            </a:pPr>
            <a:r>
              <a:rPr lang="en-US" altLang="en-US" sz="2400" dirty="0"/>
              <a:t>System processes</a:t>
            </a:r>
          </a:p>
          <a:p>
            <a:pPr lvl="1">
              <a:tabLst>
                <a:tab pos="1708150" algn="l"/>
              </a:tabLst>
            </a:pPr>
            <a:r>
              <a:rPr lang="en-US" altLang="en-US" sz="2400" dirty="0"/>
              <a:t>Users processes</a:t>
            </a:r>
          </a:p>
          <a:p>
            <a:pPr>
              <a:tabLst>
                <a:tab pos="1708150" algn="l"/>
              </a:tabLst>
            </a:pPr>
            <a:r>
              <a:rPr lang="en-US" altLang="en-US" sz="2400" dirty="0"/>
              <a:t>I/O request includes input or output mode, disk address, memory address, number of sectors to transfer</a:t>
            </a:r>
          </a:p>
          <a:p>
            <a:pPr>
              <a:tabLst>
                <a:tab pos="1708150" algn="l"/>
              </a:tabLst>
            </a:pPr>
            <a:r>
              <a:rPr lang="en-US" altLang="en-US" sz="2400" dirty="0"/>
              <a:t>OS maintains queue of requests, per disk or device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tabLst>
                <a:tab pos="1708150" algn="l"/>
              </a:tabLst>
            </a:pPr>
            <a:r>
              <a:rPr lang="en-US" altLang="en-US" sz="2400" dirty="0"/>
              <a:t>Idle disk can immediately work on I/O request, busy disk means work must queue</a:t>
            </a:r>
          </a:p>
          <a:p>
            <a:pPr lvl="1">
              <a:tabLst>
                <a:tab pos="1708150" algn="l"/>
              </a:tabLst>
            </a:pPr>
            <a:r>
              <a:rPr lang="en-US" altLang="en-US" sz="2400" dirty="0"/>
              <a:t>Optimization algorithms only make sense when a queue exists</a:t>
            </a:r>
          </a:p>
          <a:p>
            <a:pPr>
              <a:tabLst>
                <a:tab pos="1708150" algn="l"/>
              </a:tabLst>
            </a:pPr>
            <a:r>
              <a:rPr lang="en-US" altLang="en-US" sz="2400" dirty="0"/>
              <a:t>In the past, operating system responsible for queue management, disk drive head scheduling</a:t>
            </a:r>
          </a:p>
          <a:p>
            <a:pPr lvl="1">
              <a:tabLst>
                <a:tab pos="1708150" algn="l"/>
              </a:tabLst>
            </a:pPr>
            <a:r>
              <a:rPr lang="en-US" altLang="en-US" sz="2400" dirty="0"/>
              <a:t>Now, built into the storage device controllers</a:t>
            </a:r>
          </a:p>
          <a:p>
            <a:pPr lvl="1">
              <a:tabLst>
                <a:tab pos="1708150" algn="l"/>
              </a:tabLst>
            </a:pPr>
            <a:r>
              <a:rPr lang="en-US" altLang="en-US" sz="2400" dirty="0"/>
              <a:t>Just provide LBAs, handle sorting of requests</a:t>
            </a:r>
          </a:p>
          <a:p>
            <a:pPr lvl="2">
              <a:tabLst>
                <a:tab pos="1708150" algn="l"/>
              </a:tabLst>
            </a:pPr>
            <a:r>
              <a:rPr lang="en-US" altLang="en-US" sz="2400" dirty="0"/>
              <a:t>Some of the algorithms they use described next</a:t>
            </a:r>
          </a:p>
          <a:p>
            <a:endParaRPr lang="zh-TW" altLang="en-US" dirty="0"/>
          </a:p>
        </p:txBody>
      </p:sp>
    </p:spTree>
    <p:extLst>
      <p:ext uri="{BB962C8B-B14F-4D97-AF65-F5344CB8AC3E}">
        <p14:creationId xmlns:p14="http://schemas.microsoft.com/office/powerpoint/2010/main" val="1935305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sz="2400" dirty="0"/>
              <a:t>Note that drive controllers have small buffers and can manage a queue of I/O requests (of varying </a:t>
            </a:r>
            <a:r>
              <a:rPr lang="ja-JP" altLang="en-US" sz="2400" dirty="0"/>
              <a:t>“</a:t>
            </a:r>
            <a:r>
              <a:rPr lang="en-US" altLang="ja-JP" sz="2400" dirty="0"/>
              <a:t>depth</a:t>
            </a:r>
            <a:r>
              <a:rPr lang="ja-JP" altLang="en-US" sz="2400" dirty="0"/>
              <a:t>”</a:t>
            </a:r>
            <a:r>
              <a:rPr lang="en-US" altLang="ja-JP" sz="2400" dirty="0"/>
              <a:t>)</a:t>
            </a:r>
            <a:endParaRPr lang="en-US" altLang="en-US" sz="2400" dirty="0"/>
          </a:p>
          <a:p>
            <a:pPr>
              <a:tabLst>
                <a:tab pos="1708150" algn="l"/>
              </a:tabLst>
            </a:pPr>
            <a:r>
              <a:rPr lang="en-US" altLang="en-US" sz="2400" dirty="0"/>
              <a:t>Several algorithms exist to schedule the servicing of disk I/O requests</a:t>
            </a:r>
          </a:p>
          <a:p>
            <a:pPr>
              <a:tabLst>
                <a:tab pos="1708150" algn="l"/>
              </a:tabLst>
            </a:pPr>
            <a:r>
              <a:rPr lang="en-US" altLang="en-US" sz="2400" dirty="0"/>
              <a:t>The analysis is true for one or many platters</a:t>
            </a:r>
          </a:p>
          <a:p>
            <a:pPr>
              <a:tabLst>
                <a:tab pos="1708150" algn="l"/>
              </a:tabLst>
            </a:pPr>
            <a:r>
              <a:rPr lang="en-US" altLang="en-US" sz="2400" dirty="0"/>
              <a:t>We illustrate scheduling algorithms with a request queue (0-199)</a:t>
            </a:r>
            <a:endParaRPr lang="en-US" altLang="en-US" sz="1000" dirty="0"/>
          </a:p>
          <a:p>
            <a:pPr>
              <a:buFont typeface="Monotype Sorts" pitchFamily="-84" charset="2"/>
              <a:buNone/>
              <a:tabLst>
                <a:tab pos="1708150" algn="l"/>
              </a:tabLst>
            </a:pPr>
            <a:r>
              <a:rPr lang="en-US" altLang="en-US" sz="1000" dirty="0"/>
              <a:t>	 	</a:t>
            </a:r>
            <a:br>
              <a:rPr lang="en-US" altLang="en-US" sz="2400" dirty="0"/>
            </a:br>
            <a:r>
              <a:rPr lang="en-US" altLang="en-US" sz="2400" dirty="0"/>
              <a:t>	98, 183, 37, 122, 14, 124, 65, 67</a:t>
            </a:r>
          </a:p>
          <a:p>
            <a:pPr>
              <a:buFont typeface="Monotype Sorts" pitchFamily="-84" charset="2"/>
              <a:buNone/>
              <a:tabLst>
                <a:tab pos="1708150" algn="l"/>
              </a:tabLst>
            </a:pPr>
            <a:r>
              <a:rPr lang="en-US" altLang="en-US" sz="2400" dirty="0"/>
              <a:t>	Head pointer 53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23955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1150938"/>
            <a:ext cx="7658422" cy="4530725"/>
          </a:xfrm>
        </p:spPr>
        <p:txBody>
          <a:bodyPr/>
          <a:lstStyle/>
          <a:p>
            <a:r>
              <a:rPr lang="en-US" altLang="en-US" sz="2400" dirty="0"/>
              <a:t>The disk arm starts at one end of the disk, and moves toward the other end, servicing requests until it gets to the other end of the disk, where the head movement is reversed and servicing continues</a:t>
            </a:r>
          </a:p>
          <a:p>
            <a:r>
              <a:rPr lang="en-US" altLang="en-US" sz="2400" b="1" dirty="0">
                <a:solidFill>
                  <a:srgbClr val="006699"/>
                </a:solidFill>
                <a:latin typeface="+mj-lt"/>
              </a:rPr>
              <a:t>SCAN</a:t>
            </a:r>
            <a:r>
              <a:rPr lang="en-US" altLang="en-US" sz="2400" b="1" dirty="0">
                <a:solidFill>
                  <a:srgbClr val="3366FF"/>
                </a:solidFill>
              </a:rPr>
              <a:t> </a:t>
            </a:r>
            <a:r>
              <a:rPr lang="en-US" altLang="en-US" sz="2400" b="1" dirty="0">
                <a:solidFill>
                  <a:srgbClr val="006699"/>
                </a:solidFill>
                <a:latin typeface="+mj-lt"/>
              </a:rPr>
              <a:t>algorithm</a:t>
            </a:r>
            <a:r>
              <a:rPr lang="en-US" altLang="en-US" sz="2400" dirty="0">
                <a:solidFill>
                  <a:srgbClr val="3366FF"/>
                </a:solidFill>
              </a:rPr>
              <a:t> </a:t>
            </a:r>
            <a:r>
              <a:rPr lang="en-US" altLang="en-US" sz="2400" dirty="0"/>
              <a:t>sometimes called the </a:t>
            </a:r>
            <a:r>
              <a:rPr lang="en-US" altLang="en-US" sz="2400" b="1" dirty="0">
                <a:solidFill>
                  <a:srgbClr val="006699"/>
                </a:solidFill>
                <a:latin typeface="+mj-lt"/>
              </a:rPr>
              <a:t>elevator</a:t>
            </a:r>
            <a:r>
              <a:rPr lang="en-US" altLang="en-US" sz="2400" b="1" dirty="0">
                <a:solidFill>
                  <a:srgbClr val="3366FF"/>
                </a:solidFill>
              </a:rPr>
              <a:t> </a:t>
            </a:r>
            <a:r>
              <a:rPr lang="en-US" altLang="en-US" sz="2400" b="1" dirty="0">
                <a:solidFill>
                  <a:srgbClr val="006699"/>
                </a:solidFill>
                <a:latin typeface="+mj-lt"/>
              </a:rPr>
              <a:t>algorithm</a:t>
            </a:r>
          </a:p>
          <a:p>
            <a:r>
              <a:rPr lang="en-US" altLang="en-US" sz="2400" dirty="0"/>
              <a:t>Illustration shows total head movement of 208 cylinders</a:t>
            </a:r>
          </a:p>
          <a:p>
            <a:r>
              <a:rPr lang="en-US" altLang="en-US" sz="2400" dirty="0"/>
              <a:t>But note that if requests are uniformly dense, largest density at other end of disk and those wait the longest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DE722F0-07DA-4443-8473-53B2A1A79D43}"/>
              </a:ext>
            </a:extLst>
          </p:cNvPr>
          <p:cNvSpPr>
            <a:spLocks noGrp="1" noChangeArrowheads="1"/>
          </p:cNvSpPr>
          <p:nvPr>
            <p:ph type="title"/>
          </p:nvPr>
        </p:nvSpPr>
        <p:spPr>
          <a:xfrm>
            <a:off x="457200" y="25124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23955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1138238"/>
            <a:ext cx="7676502" cy="4530725"/>
          </a:xfrm>
        </p:spPr>
        <p:txBody>
          <a:bodyPr/>
          <a:lstStyle/>
          <a:p>
            <a:r>
              <a:rPr lang="en-US" altLang="en-US" sz="2400" dirty="0"/>
              <a:t>Provides a more uniform wait time than SCAN</a:t>
            </a:r>
          </a:p>
          <a:p>
            <a:r>
              <a:rPr lang="en-US" altLang="en-US" sz="2400" dirty="0"/>
              <a:t>The head moves from one end of the disk to the other, servicing requests as it goes</a:t>
            </a:r>
          </a:p>
          <a:p>
            <a:pPr lvl="1"/>
            <a:r>
              <a:rPr lang="en-US" altLang="en-US" sz="2400" dirty="0"/>
              <a:t>When it reaches the other end, however, it immediately returns to the beginning of the disk, without servicing any requests on the return trip</a:t>
            </a:r>
          </a:p>
          <a:p>
            <a:r>
              <a:rPr lang="en-US" altLang="en-US" sz="2400" dirty="0"/>
              <a:t>Treats the cylinders as a circular list that wraps around from the last cylinder to the first one</a:t>
            </a:r>
          </a:p>
          <a:p>
            <a:r>
              <a:rPr lang="en-US" altLang="en-US" sz="2400" dirty="0"/>
              <a:t>Total number of cylinders?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975600" cy="4530725"/>
          </a:xfrm>
        </p:spPr>
        <p:txBody>
          <a:bodyPr/>
          <a:lstStyle/>
          <a:p>
            <a:r>
              <a:rPr lang="en-US" altLang="en-US" sz="2400" dirty="0"/>
              <a:t>SSTF is common and has a natural appeal</a:t>
            </a:r>
          </a:p>
          <a:p>
            <a:r>
              <a:rPr lang="en-US" altLang="en-US" sz="2400" dirty="0"/>
              <a:t>SCAN and C-SCAN perform better for systems that place a heavy load on the disk</a:t>
            </a:r>
          </a:p>
          <a:p>
            <a:pPr lvl="1"/>
            <a:r>
              <a:rPr lang="en-US" altLang="en-US" sz="2400" dirty="0"/>
              <a:t>Less starvation, but still possible</a:t>
            </a:r>
          </a:p>
          <a:p>
            <a:r>
              <a:rPr lang="en-US" altLang="en-US" sz="2400" dirty="0"/>
              <a:t>To avoid starvation Linux implements </a:t>
            </a:r>
            <a:r>
              <a:rPr lang="en-US" altLang="en-US" sz="2800" b="1" dirty="0">
                <a:solidFill>
                  <a:srgbClr val="006699"/>
                </a:solidFill>
                <a:latin typeface="+mj-lt"/>
              </a:rPr>
              <a:t>deadline</a:t>
            </a:r>
            <a:r>
              <a:rPr lang="en-US" altLang="en-US" sz="2400" dirty="0"/>
              <a:t> scheduler</a:t>
            </a:r>
          </a:p>
          <a:p>
            <a:pPr lvl="1"/>
            <a:r>
              <a:rPr lang="en-US" altLang="en-US" sz="2400" dirty="0"/>
              <a:t>Maintains separate read and write queues, gives read priority</a:t>
            </a:r>
          </a:p>
          <a:p>
            <a:pPr lvl="2"/>
            <a:r>
              <a:rPr lang="en-US" altLang="en-US" sz="2400" dirty="0"/>
              <a:t>Because processes more likely to block on read than write</a:t>
            </a:r>
          </a:p>
          <a:p>
            <a:pPr lvl="2"/>
            <a:endParaRPr lang="en-US" altLang="en-US" sz="1600" dirty="0"/>
          </a:p>
          <a:p>
            <a:endParaRPr lang="en-US" altLang="en-US" sz="1600" dirty="0"/>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lvl="1"/>
            <a:r>
              <a:rPr lang="en-US" altLang="en-US" sz="2000" dirty="0"/>
              <a:t>Implements four queues: 2 x read and 2 x write</a:t>
            </a:r>
          </a:p>
          <a:p>
            <a:pPr lvl="2"/>
            <a:r>
              <a:rPr lang="en-US" altLang="en-US" sz="2000" dirty="0"/>
              <a:t> 1 read and 1 write queue sorted in LBA order, essentially implementing C-SCAN</a:t>
            </a:r>
          </a:p>
          <a:p>
            <a:pPr lvl="2"/>
            <a:r>
              <a:rPr lang="en-US" altLang="en-US" sz="2000" dirty="0"/>
              <a:t>1 read and 1 write queue sorted in FCFS order</a:t>
            </a:r>
          </a:p>
          <a:p>
            <a:pPr lvl="2"/>
            <a:r>
              <a:rPr lang="en-US" altLang="en-US" sz="2000" dirty="0"/>
              <a:t>All I/O requests sent in batch sorted in that queue’s order</a:t>
            </a:r>
          </a:p>
          <a:p>
            <a:pPr lvl="2"/>
            <a:r>
              <a:rPr lang="en-US" altLang="en-US" sz="2000" dirty="0"/>
              <a:t>After each batch, checks if any requests in FCFS older than configured age (default 500ms)</a:t>
            </a:r>
          </a:p>
          <a:p>
            <a:pPr lvl="3"/>
            <a:r>
              <a:rPr lang="en-US" altLang="en-US" sz="2000" dirty="0"/>
              <a:t>If so, LBA queue containing that request is selected for next batch of I/O</a:t>
            </a:r>
          </a:p>
          <a:p>
            <a:r>
              <a:rPr lang="en-US" altLang="en-US" sz="2000" dirty="0"/>
              <a:t>In RHEL 7 also </a:t>
            </a:r>
            <a:r>
              <a:rPr lang="en-US" altLang="en-US" sz="2400" b="1" dirty="0">
                <a:solidFill>
                  <a:srgbClr val="006699"/>
                </a:solidFill>
              </a:rPr>
              <a:t>NOOP</a:t>
            </a:r>
            <a:r>
              <a:rPr lang="en-US" altLang="en-US" sz="2000" dirty="0"/>
              <a:t> and </a:t>
            </a:r>
            <a:r>
              <a:rPr lang="en-US" altLang="en-US" sz="2400" b="1" dirty="0">
                <a:solidFill>
                  <a:srgbClr val="006699"/>
                </a:solidFill>
              </a:rPr>
              <a:t>completely</a:t>
            </a:r>
            <a:r>
              <a:rPr lang="en-US" altLang="en-US" sz="2400" b="1" dirty="0">
                <a:solidFill>
                  <a:srgbClr val="3366FF"/>
                </a:solidFill>
              </a:rPr>
              <a:t> </a:t>
            </a:r>
            <a:r>
              <a:rPr lang="en-US" altLang="en-US" sz="2400" b="1" dirty="0">
                <a:solidFill>
                  <a:srgbClr val="006699"/>
                </a:solidFill>
              </a:rPr>
              <a:t>fair</a:t>
            </a:r>
            <a:r>
              <a:rPr lang="en-US" altLang="en-US" sz="2400" b="1" dirty="0">
                <a:solidFill>
                  <a:srgbClr val="3366FF"/>
                </a:solidFill>
              </a:rPr>
              <a:t> </a:t>
            </a:r>
            <a:r>
              <a:rPr lang="en-US" altLang="en-US" sz="2400" b="1" dirty="0">
                <a:solidFill>
                  <a:srgbClr val="006699"/>
                </a:solidFill>
              </a:rPr>
              <a:t>queueing</a:t>
            </a:r>
            <a:r>
              <a:rPr lang="en-US" altLang="en-US" sz="2000" dirty="0"/>
              <a:t> scheduler (</a:t>
            </a:r>
            <a:r>
              <a:rPr lang="en-US" altLang="en-US" sz="2400" b="1" dirty="0">
                <a:solidFill>
                  <a:srgbClr val="006699"/>
                </a:solidFill>
              </a:rPr>
              <a:t>CFQ</a:t>
            </a:r>
            <a:r>
              <a:rPr lang="en-US" altLang="en-US" sz="2000" dirty="0"/>
              <a:t>) also available, defaults vary by storage device</a:t>
            </a:r>
          </a:p>
          <a:p>
            <a:endParaRPr lang="zh-TW" altLang="en-US" dirty="0"/>
          </a:p>
        </p:txBody>
      </p:sp>
    </p:spTree>
    <p:extLst>
      <p:ext uri="{BB962C8B-B14F-4D97-AF65-F5344CB8AC3E}">
        <p14:creationId xmlns:p14="http://schemas.microsoft.com/office/powerpoint/2010/main" val="7097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61CAA5E-9E81-4BFF-966C-689540E16026}"/>
              </a:ext>
            </a:extLst>
          </p:cNvPr>
          <p:cNvSpPr>
            <a:spLocks noGrp="1" noChangeArrowheads="1"/>
          </p:cNvSpPr>
          <p:nvPr>
            <p:ph type="title"/>
          </p:nvPr>
        </p:nvSpPr>
        <p:spPr>
          <a:xfrm>
            <a:off x="335901" y="234598"/>
            <a:ext cx="8229600" cy="576262"/>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9CA236D2-D1B1-1C46-99DF-440156F9DF2D}"/>
              </a:ext>
            </a:extLst>
          </p:cNvPr>
          <p:cNvSpPr>
            <a:spLocks noGrp="1" noChangeArrowheads="1"/>
          </p:cNvSpPr>
          <p:nvPr>
            <p:ph type="body" idx="1"/>
          </p:nvPr>
        </p:nvSpPr>
        <p:spPr>
          <a:xfrm>
            <a:off x="871766" y="1259539"/>
            <a:ext cx="7135813" cy="4530725"/>
          </a:xfrm>
        </p:spPr>
        <p:txBody>
          <a:bodyPr/>
          <a:lstStyle/>
          <a:p>
            <a:pPr>
              <a:defRPr/>
            </a:pPr>
            <a:r>
              <a:rPr lang="en-US" sz="2400" dirty="0">
                <a:ea typeface="ＭＳ Ｐゴシック" charset="-128"/>
              </a:rPr>
              <a:t>Describe the physical structure of secondary storage devices and the effect of a device’s structure on its uses</a:t>
            </a:r>
          </a:p>
          <a:p>
            <a:pPr>
              <a:defRPr/>
            </a:pPr>
            <a:r>
              <a:rPr lang="en-US" sz="2400" dirty="0">
                <a:ea typeface="ＭＳ Ｐゴシック" charset="-128"/>
              </a:rPr>
              <a:t>Explain the performance characteristics of mass-storage devices</a:t>
            </a:r>
          </a:p>
          <a:p>
            <a:pPr>
              <a:defRPr/>
            </a:pPr>
            <a:r>
              <a:rPr lang="en-US" sz="2400" dirty="0">
                <a:ea typeface="ＭＳ Ｐゴシック" charset="-128"/>
              </a:rPr>
              <a:t>Evaluate </a:t>
            </a:r>
            <a:r>
              <a:rPr lang="en-US" sz="2400" dirty="0">
                <a:solidFill>
                  <a:srgbClr val="3333FF"/>
                </a:solidFill>
                <a:ea typeface="ＭＳ Ｐゴシック" charset="-128"/>
              </a:rPr>
              <a:t>I/O scheduling </a:t>
            </a:r>
            <a:r>
              <a:rPr lang="en-US" sz="2400" dirty="0">
                <a:ea typeface="ＭＳ Ｐゴシック" charset="-128"/>
              </a:rPr>
              <a:t>algorithms</a:t>
            </a:r>
          </a:p>
          <a:p>
            <a:pPr>
              <a:defRPr/>
            </a:pPr>
            <a:r>
              <a:rPr lang="en-US" sz="2400" dirty="0">
                <a:ea typeface="ＭＳ Ｐゴシック" charset="-128"/>
              </a:rPr>
              <a:t>Discuss operating-system services provided for mass storage, including </a:t>
            </a:r>
            <a:r>
              <a:rPr lang="en-US" sz="2400" dirty="0">
                <a:solidFill>
                  <a:srgbClr val="3333FF"/>
                </a:solidFill>
                <a:ea typeface="ＭＳ Ｐゴシック" charset="-128"/>
              </a:rPr>
              <a:t>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DFAD2B5-4334-4F2C-9AFC-F39DD7D97FDE}"/>
              </a:ext>
            </a:extLst>
          </p:cNvPr>
          <p:cNvSpPr>
            <a:spLocks noGrp="1" noChangeArrowheads="1"/>
          </p:cNvSpPr>
          <p:nvPr>
            <p:ph type="title"/>
          </p:nvPr>
        </p:nvSpPr>
        <p:spPr>
          <a:xfrm>
            <a:off x="893795" y="23479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id="{893B53C6-F852-4B23-8A07-4E004DA21114}"/>
              </a:ext>
            </a:extLst>
          </p:cNvPr>
          <p:cNvSpPr>
            <a:spLocks noGrp="1" noChangeArrowheads="1"/>
          </p:cNvSpPr>
          <p:nvPr>
            <p:ph type="body" idx="1"/>
          </p:nvPr>
        </p:nvSpPr>
        <p:spPr>
          <a:xfrm>
            <a:off x="866386" y="1081088"/>
            <a:ext cx="7712076" cy="4530725"/>
          </a:xfrm>
        </p:spPr>
        <p:txBody>
          <a:bodyPr/>
          <a:lstStyle/>
          <a:p>
            <a:r>
              <a:rPr lang="en-US" altLang="en-US" sz="2400" dirty="0"/>
              <a:t>No disk heads or rotational latency but still room for optimization</a:t>
            </a:r>
          </a:p>
          <a:p>
            <a:r>
              <a:rPr lang="en-US" altLang="en-US" sz="2400" dirty="0"/>
              <a:t>In RHEL 7 </a:t>
            </a:r>
            <a:r>
              <a:rPr lang="en-US" altLang="en-US" sz="2400" b="1" dirty="0">
                <a:solidFill>
                  <a:srgbClr val="006699"/>
                </a:solidFill>
                <a:latin typeface="+mj-lt"/>
              </a:rPr>
              <a:t>NOOP</a:t>
            </a:r>
            <a:r>
              <a:rPr lang="en-US" altLang="en-US" sz="2400" dirty="0"/>
              <a:t> (no scheduling) is used but adjacent LBA requests are combined</a:t>
            </a:r>
          </a:p>
          <a:p>
            <a:pPr lvl="1"/>
            <a:r>
              <a:rPr lang="en-US" altLang="en-US" sz="2400" dirty="0"/>
              <a:t>NVM best at random I/O, HDD at sequential</a:t>
            </a:r>
          </a:p>
          <a:p>
            <a:pPr lvl="1"/>
            <a:r>
              <a:rPr lang="en-US" altLang="en-US" sz="2400" dirty="0"/>
              <a:t>Throughput can be similar</a:t>
            </a:r>
          </a:p>
          <a:p>
            <a:pPr lvl="1"/>
            <a:r>
              <a:rPr lang="en-US" altLang="en-US" sz="2400" b="1" dirty="0" err="1">
                <a:solidFill>
                  <a:srgbClr val="006699"/>
                </a:solidFill>
                <a:latin typeface="+mj-lt"/>
              </a:rPr>
              <a:t>Input/Output</a:t>
            </a:r>
            <a:r>
              <a:rPr lang="en-US" altLang="en-US" sz="2400" b="1" dirty="0">
                <a:solidFill>
                  <a:srgbClr val="006699"/>
                </a:solidFill>
                <a:latin typeface="+mj-lt"/>
              </a:rPr>
              <a:t> operations per second </a:t>
            </a:r>
            <a:r>
              <a:rPr lang="en-US" altLang="en-US" sz="2400" dirty="0"/>
              <a:t>(</a:t>
            </a:r>
            <a:r>
              <a:rPr lang="en-US" altLang="en-US" sz="2400" b="1" dirty="0">
                <a:solidFill>
                  <a:srgbClr val="006699"/>
                </a:solidFill>
                <a:latin typeface="+mj-lt"/>
              </a:rPr>
              <a:t>IOPS</a:t>
            </a:r>
            <a:r>
              <a:rPr lang="en-US" altLang="en-US" sz="2400" dirty="0"/>
              <a:t>) much higher with NVM (hundreds of thousands vs hundreds)</a:t>
            </a:r>
          </a:p>
          <a:p>
            <a:pPr lvl="1"/>
            <a:r>
              <a:rPr lang="en-US" altLang="en-US" sz="2400" dirty="0"/>
              <a:t>But </a:t>
            </a:r>
            <a:r>
              <a:rPr lang="en-US" altLang="en-US" sz="2400" b="1" dirty="0">
                <a:solidFill>
                  <a:srgbClr val="006699"/>
                </a:solidFill>
                <a:latin typeface="+mj-lt"/>
              </a:rPr>
              <a:t>write</a:t>
            </a:r>
            <a:r>
              <a:rPr lang="en-US" altLang="en-US" sz="2400" b="1" dirty="0">
                <a:solidFill>
                  <a:srgbClr val="3366FF"/>
                </a:solidFill>
              </a:rPr>
              <a:t> </a:t>
            </a:r>
            <a:r>
              <a:rPr lang="en-US" altLang="en-US" sz="2400" b="1" dirty="0">
                <a:solidFill>
                  <a:srgbClr val="006699"/>
                </a:solidFill>
                <a:latin typeface="+mj-lt"/>
              </a:rPr>
              <a:t>amplification</a:t>
            </a:r>
            <a:r>
              <a:rPr lang="en-US" altLang="en-US" sz="2400" b="1" dirty="0">
                <a:solidFill>
                  <a:srgbClr val="3366FF"/>
                </a:solidFill>
              </a:rPr>
              <a:t> </a:t>
            </a:r>
            <a:r>
              <a:rPr lang="en-US" altLang="en-US" sz="2400"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EEF8F62D-E014-4936-A51D-D2F9E3FB45A6}"/>
              </a:ext>
            </a:extLst>
          </p:cNvPr>
          <p:cNvSpPr>
            <a:spLocks noGrp="1" noChangeArrowheads="1"/>
          </p:cNvSpPr>
          <p:nvPr>
            <p:ph type="title"/>
          </p:nvPr>
        </p:nvSpPr>
        <p:spPr>
          <a:xfrm>
            <a:off x="1052414" y="244122"/>
            <a:ext cx="7712075" cy="576262"/>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id="{F9981D89-B27B-43D4-B6B1-D0D04E9D3073}"/>
              </a:ext>
            </a:extLst>
          </p:cNvPr>
          <p:cNvSpPr>
            <a:spLocks noGrp="1" noChangeArrowheads="1"/>
          </p:cNvSpPr>
          <p:nvPr>
            <p:ph type="body" idx="1"/>
          </p:nvPr>
        </p:nvSpPr>
        <p:spPr>
          <a:xfrm>
            <a:off x="847724" y="1081088"/>
            <a:ext cx="7712075" cy="4530725"/>
          </a:xfrm>
        </p:spPr>
        <p:txBody>
          <a:bodyPr/>
          <a:lstStyle/>
          <a:p>
            <a:r>
              <a:rPr lang="en-US" altLang="en-US" sz="2000" dirty="0"/>
              <a:t>Fundamental aspect of many parts of computing (memory, networking, storage)</a:t>
            </a:r>
          </a:p>
          <a:p>
            <a:r>
              <a:rPr lang="en-US" altLang="en-US" sz="2000" b="1" dirty="0">
                <a:solidFill>
                  <a:srgbClr val="006699"/>
                </a:solidFill>
                <a:latin typeface="+mj-lt"/>
              </a:rPr>
              <a:t>Error</a:t>
            </a:r>
            <a:r>
              <a:rPr lang="en-US" altLang="en-US" sz="2000" b="1" dirty="0">
                <a:solidFill>
                  <a:srgbClr val="3366FF"/>
                </a:solidFill>
              </a:rPr>
              <a:t> </a:t>
            </a:r>
            <a:r>
              <a:rPr lang="en-US" altLang="en-US" sz="2000" b="1" dirty="0">
                <a:solidFill>
                  <a:srgbClr val="006699"/>
                </a:solidFill>
                <a:latin typeface="+mj-lt"/>
              </a:rPr>
              <a:t>detection</a:t>
            </a:r>
            <a:r>
              <a:rPr lang="en-US" altLang="en-US" sz="2000" b="1" dirty="0">
                <a:solidFill>
                  <a:srgbClr val="3366FF"/>
                </a:solidFill>
              </a:rPr>
              <a:t> </a:t>
            </a:r>
            <a:r>
              <a:rPr lang="en-US" altLang="en-US" sz="2000" dirty="0"/>
              <a:t>determines if there a problem has occurred (for example a bit flipping)</a:t>
            </a:r>
          </a:p>
          <a:p>
            <a:pPr lvl="1"/>
            <a:r>
              <a:rPr lang="en-US" altLang="en-US" sz="2000" dirty="0"/>
              <a:t>If detected, can halt the operation</a:t>
            </a:r>
          </a:p>
          <a:p>
            <a:pPr lvl="1"/>
            <a:r>
              <a:rPr lang="en-US" altLang="en-US" sz="2000" dirty="0"/>
              <a:t>Detection frequently done via parity bit</a:t>
            </a:r>
          </a:p>
          <a:p>
            <a:r>
              <a:rPr lang="en-US" altLang="en-US" sz="2000" dirty="0"/>
              <a:t>Parity one form of </a:t>
            </a:r>
            <a:r>
              <a:rPr lang="en-US" altLang="en-US" sz="2000" b="1" dirty="0">
                <a:solidFill>
                  <a:srgbClr val="006699"/>
                </a:solidFill>
                <a:latin typeface="+mj-lt"/>
              </a:rPr>
              <a:t>checksum</a:t>
            </a:r>
            <a:r>
              <a:rPr lang="en-US" altLang="en-US" sz="2000" dirty="0"/>
              <a:t> – uses modular arithmetic to compute, store, compare values of fixed-length words</a:t>
            </a:r>
          </a:p>
          <a:p>
            <a:pPr lvl="1"/>
            <a:r>
              <a:rPr lang="en-US" altLang="en-US" sz="2000" dirty="0"/>
              <a:t>Another error-detection method common in networking is </a:t>
            </a:r>
            <a:r>
              <a:rPr lang="en-US" altLang="en-US" sz="2000" b="1" dirty="0">
                <a:solidFill>
                  <a:srgbClr val="006699"/>
                </a:solidFill>
                <a:latin typeface="+mj-lt"/>
              </a:rPr>
              <a:t>cyclic</a:t>
            </a:r>
            <a:r>
              <a:rPr lang="en-US" altLang="en-US" sz="2000" b="1" dirty="0">
                <a:solidFill>
                  <a:srgbClr val="3366FF"/>
                </a:solidFill>
              </a:rPr>
              <a:t> </a:t>
            </a:r>
            <a:r>
              <a:rPr lang="en-US" altLang="en-US" sz="2000" b="1" dirty="0">
                <a:solidFill>
                  <a:srgbClr val="006699"/>
                </a:solidFill>
                <a:latin typeface="+mj-lt"/>
              </a:rPr>
              <a:t>redundancy</a:t>
            </a:r>
            <a:r>
              <a:rPr lang="en-US" altLang="en-US" sz="2000" b="1" dirty="0">
                <a:solidFill>
                  <a:srgbClr val="3366FF"/>
                </a:solidFill>
              </a:rPr>
              <a:t> </a:t>
            </a:r>
            <a:r>
              <a:rPr lang="en-US" altLang="en-US" sz="2000" b="1" dirty="0">
                <a:solidFill>
                  <a:srgbClr val="006699"/>
                </a:solidFill>
                <a:latin typeface="+mj-lt"/>
              </a:rPr>
              <a:t>check</a:t>
            </a:r>
            <a:r>
              <a:rPr lang="en-US" altLang="en-US" sz="2000" dirty="0"/>
              <a:t> (</a:t>
            </a:r>
            <a:r>
              <a:rPr lang="en-US" altLang="en-US" sz="2000" b="1" dirty="0">
                <a:solidFill>
                  <a:srgbClr val="006699"/>
                </a:solidFill>
                <a:latin typeface="+mj-lt"/>
              </a:rPr>
              <a:t>CRC</a:t>
            </a:r>
            <a:r>
              <a:rPr lang="en-US" altLang="en-US" sz="2000" dirty="0"/>
              <a:t>) which uses hash function to detect multiple-bit errors</a:t>
            </a:r>
          </a:p>
          <a:p>
            <a:r>
              <a:rPr lang="en-US" altLang="en-US" sz="2000" b="1" dirty="0">
                <a:solidFill>
                  <a:srgbClr val="006699"/>
                </a:solidFill>
                <a:latin typeface="+mj-lt"/>
              </a:rPr>
              <a:t>Error-correction</a:t>
            </a:r>
            <a:r>
              <a:rPr lang="en-US" altLang="en-US" sz="2000" b="1" dirty="0">
                <a:solidFill>
                  <a:srgbClr val="3366FF"/>
                </a:solidFill>
              </a:rPr>
              <a:t> </a:t>
            </a:r>
            <a:r>
              <a:rPr lang="en-US" altLang="en-US" sz="2000" b="1" dirty="0">
                <a:solidFill>
                  <a:srgbClr val="006699"/>
                </a:solidFill>
                <a:latin typeface="+mj-lt"/>
              </a:rPr>
              <a:t>code</a:t>
            </a:r>
            <a:r>
              <a:rPr lang="en-US" altLang="en-US" sz="2000" b="1" dirty="0">
                <a:solidFill>
                  <a:srgbClr val="3366FF"/>
                </a:solidFill>
              </a:rPr>
              <a:t> </a:t>
            </a:r>
            <a:r>
              <a:rPr lang="en-US" altLang="en-US" sz="2000" dirty="0"/>
              <a:t>(</a:t>
            </a:r>
            <a:r>
              <a:rPr lang="en-US" altLang="en-US" sz="2000" b="1" dirty="0">
                <a:solidFill>
                  <a:srgbClr val="006699"/>
                </a:solidFill>
                <a:latin typeface="+mj-lt"/>
              </a:rPr>
              <a:t>ECC</a:t>
            </a:r>
            <a:r>
              <a:rPr lang="en-US" altLang="en-US" sz="2000" dirty="0"/>
              <a:t>) not only detects, but can correct some errors</a:t>
            </a:r>
          </a:p>
          <a:p>
            <a:pPr lvl="1"/>
            <a:r>
              <a:rPr lang="en-US" altLang="en-US" sz="2000"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690563" y="242306"/>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44550" y="1157288"/>
            <a:ext cx="7692960" cy="4530725"/>
          </a:xfrm>
        </p:spPr>
        <p:txBody>
          <a:bodyPr/>
          <a:lstStyle/>
          <a:p>
            <a:r>
              <a:rPr lang="en-US" altLang="en-US" sz="2000" b="1" dirty="0">
                <a:solidFill>
                  <a:srgbClr val="006699"/>
                </a:solidFill>
                <a:latin typeface="+mj-lt"/>
              </a:rPr>
              <a:t>Low-level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t>, or </a:t>
            </a:r>
            <a:r>
              <a:rPr lang="en-US" altLang="en-US" sz="2000" b="1" dirty="0">
                <a:solidFill>
                  <a:srgbClr val="006699"/>
                </a:solidFill>
                <a:latin typeface="+mj-lt"/>
              </a:rPr>
              <a:t>physical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 Dividing a disk into sectors that the disk controller can read and write</a:t>
            </a:r>
          </a:p>
          <a:p>
            <a:pPr lvl="1"/>
            <a:r>
              <a:rPr lang="en-US" altLang="en-US" sz="2000" dirty="0"/>
              <a:t>Each sector can hold header information, plus data, plus error correction code (</a:t>
            </a:r>
            <a:r>
              <a:rPr lang="en-US" altLang="en-US" sz="2000" b="1" dirty="0">
                <a:solidFill>
                  <a:srgbClr val="006699"/>
                </a:solidFill>
                <a:latin typeface="+mj-lt"/>
              </a:rPr>
              <a:t>ECC</a:t>
            </a:r>
            <a:r>
              <a:rPr lang="en-US" altLang="en-US" sz="2000" dirty="0"/>
              <a:t>)</a:t>
            </a:r>
          </a:p>
          <a:p>
            <a:pPr lvl="1"/>
            <a:r>
              <a:rPr lang="en-US" altLang="en-US" sz="2000" dirty="0"/>
              <a:t>Usually 512 bytes of data but can be selectable</a:t>
            </a:r>
          </a:p>
          <a:p>
            <a:r>
              <a:rPr lang="en-US" altLang="en-US" sz="2000" dirty="0"/>
              <a:t>To use a disk to hold files, the operating system still needs to record its own data structures on the disk</a:t>
            </a:r>
          </a:p>
          <a:p>
            <a:pPr lvl="1"/>
            <a:r>
              <a:rPr lang="en-US" altLang="en-US" sz="2000" b="1" dirty="0">
                <a:solidFill>
                  <a:srgbClr val="006699"/>
                </a:solidFill>
                <a:latin typeface="+mj-lt"/>
              </a:rPr>
              <a:t>Partition</a:t>
            </a:r>
            <a:r>
              <a:rPr lang="en-US" altLang="en-US" sz="2000" dirty="0"/>
              <a:t> the disk into one or more groups of cylinders, each treated as a logical disk</a:t>
            </a:r>
          </a:p>
          <a:p>
            <a:pPr lvl="1"/>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or </a:t>
            </a:r>
            <a:r>
              <a:rPr lang="ja-JP" altLang="en-US" sz="2000" dirty="0"/>
              <a:t>“</a:t>
            </a:r>
            <a:r>
              <a:rPr lang="en-US" altLang="ja-JP" sz="2000" dirty="0"/>
              <a:t>making a file system</a:t>
            </a:r>
            <a:r>
              <a:rPr lang="ja-JP" altLang="en-US" sz="2000" dirty="0"/>
              <a:t>”</a:t>
            </a:r>
            <a:endParaRPr lang="en-US" altLang="ja-JP" sz="2000" dirty="0"/>
          </a:p>
          <a:p>
            <a:pPr lvl="1"/>
            <a:r>
              <a:rPr lang="en-US" altLang="en-US" sz="2000" dirty="0"/>
              <a:t>To increase efficiency most file systems group blocks into </a:t>
            </a:r>
            <a:r>
              <a:rPr lang="en-US" altLang="en-US" sz="2000" b="1" dirty="0">
                <a:solidFill>
                  <a:srgbClr val="006699"/>
                </a:solidFill>
                <a:latin typeface="+mj-lt"/>
              </a:rPr>
              <a:t>clusters</a:t>
            </a:r>
          </a:p>
          <a:p>
            <a:pPr lvl="2"/>
            <a:r>
              <a:rPr lang="en-US" altLang="en-US" sz="2000" dirty="0"/>
              <a:t>Disk I/O done in blocks</a:t>
            </a:r>
          </a:p>
          <a:p>
            <a:pPr lvl="2"/>
            <a:r>
              <a:rPr lang="en-US" altLang="en-US" sz="2000" dirty="0"/>
              <a:t>File I/O done in clusters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41371905-38D3-40B0-A7EC-D34187931DF5}"/>
              </a:ext>
            </a:extLst>
          </p:cNvPr>
          <p:cNvSpPr>
            <a:spLocks noGrp="1" noChangeArrowheads="1"/>
          </p:cNvSpPr>
          <p:nvPr>
            <p:ph type="title"/>
          </p:nvPr>
        </p:nvSpPr>
        <p:spPr>
          <a:xfrm>
            <a:off x="690469" y="24133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id="{EC594FDB-8832-9F4D-A366-1CD2F4D744D5}"/>
              </a:ext>
            </a:extLst>
          </p:cNvPr>
          <p:cNvSpPr>
            <a:spLocks noGrp="1"/>
          </p:cNvSpPr>
          <p:nvPr>
            <p:ph idx="1"/>
          </p:nvPr>
        </p:nvSpPr>
        <p:spPr>
          <a:xfrm>
            <a:off x="867163" y="1154730"/>
            <a:ext cx="7423150" cy="4867275"/>
          </a:xfrm>
        </p:spPr>
        <p:txBody>
          <a:bodyPr/>
          <a:lstStyle/>
          <a:p>
            <a:pPr>
              <a:defRPr/>
            </a:pPr>
            <a:r>
              <a:rPr lang="en-US" altLang="en-US" sz="2000" b="1" dirty="0">
                <a:solidFill>
                  <a:srgbClr val="006699"/>
                </a:solidFill>
                <a:latin typeface="+mj-lt"/>
              </a:rPr>
              <a:t>Root</a:t>
            </a:r>
            <a:r>
              <a:rPr lang="en-US" altLang="en-US" sz="2000" b="1" dirty="0">
                <a:solidFill>
                  <a:srgbClr val="3366FF"/>
                </a:solidFill>
              </a:rPr>
              <a:t> </a:t>
            </a:r>
            <a:r>
              <a:rPr lang="en-US" altLang="en-US" sz="2000" b="1" dirty="0">
                <a:solidFill>
                  <a:srgbClr val="006699"/>
                </a:solidFill>
                <a:latin typeface="+mj-lt"/>
              </a:rPr>
              <a:t>partition</a:t>
            </a:r>
            <a:r>
              <a:rPr lang="en-US" altLang="en-US" sz="2000" b="1" dirty="0">
                <a:solidFill>
                  <a:srgbClr val="3366FF"/>
                </a:solidFill>
              </a:rPr>
              <a:t> </a:t>
            </a:r>
            <a:r>
              <a:rPr lang="en-US" altLang="en-US" sz="2000" dirty="0"/>
              <a:t>contains the OS, other partitions can hold </a:t>
            </a:r>
            <a:r>
              <a:rPr lang="en-US" altLang="en-US" sz="2000"/>
              <a:t>other OSes</a:t>
            </a:r>
            <a:r>
              <a:rPr lang="en-US" altLang="en-US" sz="2000" dirty="0"/>
              <a:t>, other file systems, or be raw</a:t>
            </a:r>
          </a:p>
          <a:p>
            <a:pPr lvl="1">
              <a:defRPr/>
            </a:pPr>
            <a:r>
              <a:rPr lang="en-US" altLang="en-US" sz="2000" b="1" dirty="0">
                <a:solidFill>
                  <a:srgbClr val="006699"/>
                </a:solidFill>
                <a:latin typeface="+mj-lt"/>
              </a:rPr>
              <a:t>Mounted</a:t>
            </a:r>
            <a:r>
              <a:rPr lang="en-US" altLang="en-US" sz="2000" dirty="0"/>
              <a:t> at boot time</a:t>
            </a:r>
          </a:p>
          <a:p>
            <a:pPr lvl="1">
              <a:defRPr/>
            </a:pPr>
            <a:r>
              <a:rPr lang="en-US" altLang="en-US" sz="2000" dirty="0"/>
              <a:t>Other partitions can mount automatically or manually</a:t>
            </a:r>
          </a:p>
          <a:p>
            <a:pPr>
              <a:defRPr/>
            </a:pPr>
            <a:r>
              <a:rPr lang="en-US" altLang="en-US" sz="2000" dirty="0"/>
              <a:t>At mount time, file system consistency checked</a:t>
            </a:r>
          </a:p>
          <a:p>
            <a:pPr lvl="1">
              <a:defRPr/>
            </a:pPr>
            <a:r>
              <a:rPr lang="en-US" altLang="en-US" sz="2000" dirty="0"/>
              <a:t>Is all metadata correct?</a:t>
            </a:r>
          </a:p>
          <a:p>
            <a:pPr lvl="2">
              <a:buFont typeface="Webdings" pitchFamily="2" charset="2"/>
              <a:buChar char="4"/>
              <a:defRPr/>
            </a:pPr>
            <a:r>
              <a:rPr lang="en-US" altLang="en-US" sz="2000" dirty="0"/>
              <a:t>If not, fix it, try again</a:t>
            </a:r>
          </a:p>
          <a:p>
            <a:pPr lvl="2">
              <a:buFont typeface="Webdings" pitchFamily="2" charset="2"/>
              <a:buChar char="4"/>
              <a:defRPr/>
            </a:pPr>
            <a:r>
              <a:rPr lang="en-US" altLang="en-US" sz="2000" dirty="0"/>
              <a:t>If yes, add to mount table, allow access</a:t>
            </a:r>
          </a:p>
          <a:p>
            <a:pPr>
              <a:defRPr/>
            </a:pPr>
            <a:r>
              <a:rPr lang="en-US" altLang="en-US" sz="2000" dirty="0"/>
              <a:t>Boot block can point to boot volume or boot loader set of blocks that contain enough code to know how to load the kernel from the file system</a:t>
            </a:r>
          </a:p>
          <a:p>
            <a:pPr lvl="1">
              <a:defRPr/>
            </a:pPr>
            <a:r>
              <a:rPr lang="en-US" altLang="en-US" sz="2000" dirty="0"/>
              <a:t>Or a boot management program for multi-OS booting</a:t>
            </a:r>
          </a:p>
          <a:p>
            <a:pPr marL="0" indent="0">
              <a:buFont typeface="Monotype Sorts" pitchFamily="2" charset="2"/>
              <a:buNone/>
              <a:defRPr/>
            </a:pPr>
            <a:endParaRPr lang="en-US"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81C65AD-451C-4425-BE1A-BC0C489CE2C0}"/>
              </a:ext>
            </a:extLst>
          </p:cNvPr>
          <p:cNvSpPr>
            <a:spLocks noGrp="1" noChangeArrowheads="1"/>
          </p:cNvSpPr>
          <p:nvPr>
            <p:ph type="title"/>
          </p:nvPr>
        </p:nvSpPr>
        <p:spPr>
          <a:xfrm>
            <a:off x="849190" y="242306"/>
            <a:ext cx="7996237" cy="576262"/>
          </a:xfrm>
        </p:spPr>
        <p:txBody>
          <a:bodyPr/>
          <a:lstStyle/>
          <a:p>
            <a:pPr eaLnBrk="1" hangingPunct="1"/>
            <a:r>
              <a:rPr lang="en-US" altLang="en-US" dirty="0"/>
              <a:t>Storage Device Management (Cont.)</a:t>
            </a:r>
          </a:p>
        </p:txBody>
      </p:sp>
      <p:sp>
        <p:nvSpPr>
          <p:cNvPr id="56322" name="Rectangle 3">
            <a:extLst>
              <a:ext uri="{FF2B5EF4-FFF2-40B4-BE49-F238E27FC236}">
                <a16:creationId xmlns:a16="http://schemas.microsoft.com/office/drawing/2014/main" id="{F6AFB42B-5C5B-4BF7-B644-21150D63A422}"/>
              </a:ext>
            </a:extLst>
          </p:cNvPr>
          <p:cNvSpPr>
            <a:spLocks noGrp="1" noChangeArrowheads="1"/>
          </p:cNvSpPr>
          <p:nvPr>
            <p:ph type="body" idx="1"/>
          </p:nvPr>
        </p:nvSpPr>
        <p:spPr>
          <a:xfrm>
            <a:off x="869174" y="1143293"/>
            <a:ext cx="3998913" cy="4692650"/>
          </a:xfrm>
        </p:spPr>
        <p:txBody>
          <a:bodyPr/>
          <a:lstStyle/>
          <a:p>
            <a:r>
              <a:rPr lang="en-US" altLang="en-US" sz="2000" dirty="0"/>
              <a:t>Raw disk access for apps that want to do their own block management, keep OS out of the way (databases for example)</a:t>
            </a:r>
          </a:p>
          <a:p>
            <a:r>
              <a:rPr lang="en-US" altLang="en-US" sz="2000" dirty="0"/>
              <a:t>Boot block initializes system</a:t>
            </a:r>
          </a:p>
          <a:p>
            <a:pPr lvl="1"/>
            <a:r>
              <a:rPr lang="en-US" altLang="en-US" sz="2000" dirty="0"/>
              <a:t>The bootstrap is stored in ROM, firmware</a:t>
            </a:r>
          </a:p>
          <a:p>
            <a:pPr lvl="1"/>
            <a:r>
              <a:rPr lang="en-US" altLang="en-US" sz="2000" b="1" dirty="0">
                <a:solidFill>
                  <a:srgbClr val="006699"/>
                </a:solidFill>
                <a:latin typeface="+mj-lt"/>
              </a:rPr>
              <a:t>Bootstrap</a:t>
            </a:r>
            <a:r>
              <a:rPr lang="en-US" altLang="en-US" sz="2000" b="1" dirty="0">
                <a:solidFill>
                  <a:srgbClr val="3366FF"/>
                </a:solidFill>
              </a:rPr>
              <a:t> </a:t>
            </a:r>
            <a:r>
              <a:rPr lang="en-US" altLang="en-US" sz="2000" b="1" dirty="0">
                <a:solidFill>
                  <a:srgbClr val="006699"/>
                </a:solidFill>
                <a:latin typeface="+mj-lt"/>
              </a:rPr>
              <a:t>loader</a:t>
            </a:r>
            <a:r>
              <a:rPr lang="en-US" altLang="en-US" sz="2000" dirty="0">
                <a:solidFill>
                  <a:srgbClr val="3366FF"/>
                </a:solidFill>
              </a:rPr>
              <a:t> </a:t>
            </a:r>
            <a:r>
              <a:rPr lang="en-US" altLang="en-US" sz="2000" dirty="0"/>
              <a:t>program stored in boot blocks of boot partition</a:t>
            </a:r>
          </a:p>
          <a:p>
            <a:r>
              <a:rPr lang="en-US" altLang="en-US" sz="2000" dirty="0"/>
              <a:t>Methods such as </a:t>
            </a:r>
            <a:r>
              <a:rPr lang="en-US" altLang="en-US" sz="2000" b="1" dirty="0">
                <a:solidFill>
                  <a:srgbClr val="006699"/>
                </a:solidFill>
                <a:latin typeface="+mj-lt"/>
              </a:rPr>
              <a:t>sector</a:t>
            </a:r>
            <a:r>
              <a:rPr lang="en-US" altLang="en-US" sz="2000" b="1" dirty="0">
                <a:solidFill>
                  <a:srgbClr val="3366FF"/>
                </a:solidFill>
              </a:rPr>
              <a:t> </a:t>
            </a:r>
            <a:r>
              <a:rPr lang="en-US" altLang="en-US" sz="2000" b="1" dirty="0">
                <a:solidFill>
                  <a:srgbClr val="006699"/>
                </a:solidFill>
                <a:latin typeface="+mj-lt"/>
              </a:rPr>
              <a:t>sparing</a:t>
            </a:r>
            <a:r>
              <a:rPr lang="en-US" altLang="en-US" sz="2000" dirty="0">
                <a:solidFill>
                  <a:srgbClr val="3366FF"/>
                </a:solidFill>
              </a:rPr>
              <a:t> </a:t>
            </a:r>
            <a:r>
              <a:rPr lang="en-US" altLang="en-US" sz="2000" dirty="0"/>
              <a:t>used to handle bad blocks</a:t>
            </a:r>
          </a:p>
        </p:txBody>
      </p:sp>
      <p:pic>
        <p:nvPicPr>
          <p:cNvPr id="56323" name="Picture 5">
            <a:extLst>
              <a:ext uri="{FF2B5EF4-FFF2-40B4-BE49-F238E27FC236}">
                <a16:creationId xmlns:a16="http://schemas.microsoft.com/office/drawing/2014/main"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AD4E4D-C902-4D6A-A885-A1EC8283B63A}"/>
              </a:ext>
            </a:extLst>
          </p:cNvPr>
          <p:cNvSpPr>
            <a:spLocks noGrp="1" noChangeArrowheads="1"/>
          </p:cNvSpPr>
          <p:nvPr>
            <p:ph type="title"/>
          </p:nvPr>
        </p:nvSpPr>
        <p:spPr>
          <a:xfrm>
            <a:off x="457200" y="2413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006699"/>
                </a:solidFill>
                <a:latin typeface="+mj-lt"/>
              </a:rPr>
              <a:t>swap</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b="1" dirty="0">
                <a:solidFill>
                  <a:srgbClr val="006699"/>
                </a:solidFill>
                <a:latin typeface="+mj-lt"/>
              </a:rPr>
              <a:t>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E3F1A0B6-E8E8-4842-8C00-B7B20CE8563B}"/>
              </a:ext>
            </a:extLst>
          </p:cNvPr>
          <p:cNvSpPr>
            <a:spLocks noGrp="1" noChangeArrowheads="1"/>
          </p:cNvSpPr>
          <p:nvPr>
            <p:ph type="title"/>
          </p:nvPr>
        </p:nvSpPr>
        <p:spPr>
          <a:xfrm>
            <a:off x="457200" y="243929"/>
            <a:ext cx="8229600" cy="576262"/>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id="{394A12D8-B03D-46F0-9014-B6BE43E8CD71}"/>
              </a:ext>
            </a:extLst>
          </p:cNvPr>
          <p:cNvSpPr>
            <a:spLocks noGrp="1" noChangeArrowheads="1"/>
          </p:cNvSpPr>
          <p:nvPr>
            <p:ph idx="1"/>
          </p:nvPr>
        </p:nvSpPr>
        <p:spPr>
          <a:xfrm>
            <a:off x="889423" y="1198598"/>
            <a:ext cx="7778717" cy="4530725"/>
          </a:xfrm>
        </p:spPr>
        <p:txBody>
          <a:bodyPr/>
          <a:lstStyle/>
          <a:p>
            <a:r>
              <a:rPr lang="en-US" altLang="en-US" sz="2000" dirty="0"/>
              <a:t>Computers access storage in three ways</a:t>
            </a:r>
          </a:p>
          <a:p>
            <a:pPr lvl="1"/>
            <a:r>
              <a:rPr lang="en-US" altLang="en-US" sz="2000" dirty="0"/>
              <a:t>host-attached</a:t>
            </a:r>
          </a:p>
          <a:p>
            <a:pPr lvl="1"/>
            <a:r>
              <a:rPr lang="en-US" altLang="en-US" sz="2000" dirty="0"/>
              <a:t>network-attached</a:t>
            </a:r>
          </a:p>
          <a:p>
            <a:pPr lvl="1"/>
            <a:r>
              <a:rPr lang="en-US" altLang="en-US" sz="2000" dirty="0"/>
              <a:t>cloud</a:t>
            </a:r>
          </a:p>
          <a:p>
            <a:r>
              <a:rPr lang="en-US" altLang="en-US" sz="2000" dirty="0"/>
              <a:t>Host attached access through local I/O ports, using one of several technologies</a:t>
            </a:r>
          </a:p>
          <a:p>
            <a:pPr lvl="1"/>
            <a:r>
              <a:rPr lang="en-US" altLang="en-US" sz="2000" dirty="0"/>
              <a:t>To attach many devices, use storage busses such as USB, firewire, thunderbolt</a:t>
            </a:r>
          </a:p>
          <a:p>
            <a:pPr lvl="1"/>
            <a:r>
              <a:rPr lang="en-US" altLang="en-US" sz="2000" dirty="0"/>
              <a:t>High-end systems use </a:t>
            </a:r>
            <a:r>
              <a:rPr lang="en-US" altLang="en-US" sz="2000" b="1" dirty="0">
                <a:solidFill>
                  <a:srgbClr val="006699"/>
                </a:solidFill>
                <a:latin typeface="+mj-lt"/>
              </a:rPr>
              <a:t>fibre</a:t>
            </a:r>
            <a:r>
              <a:rPr lang="en-US" altLang="en-US" sz="2000" b="1" dirty="0">
                <a:solidFill>
                  <a:srgbClr val="3366FF"/>
                </a:solidFill>
              </a:rPr>
              <a:t> </a:t>
            </a:r>
            <a:r>
              <a:rPr lang="en-US" altLang="en-US" sz="2000" b="1" dirty="0">
                <a:solidFill>
                  <a:srgbClr val="006699"/>
                </a:solidFill>
                <a:latin typeface="+mj-lt"/>
              </a:rPr>
              <a:t>channel</a:t>
            </a:r>
            <a:r>
              <a:rPr lang="en-US" altLang="en-US" sz="2000" b="1" dirty="0">
                <a:solidFill>
                  <a:srgbClr val="3366FF"/>
                </a:solidFill>
              </a:rPr>
              <a:t> </a:t>
            </a:r>
            <a:r>
              <a:rPr lang="en-US" altLang="en-US" sz="2000" dirty="0"/>
              <a:t>(</a:t>
            </a:r>
            <a:r>
              <a:rPr lang="en-US" altLang="en-US" sz="2000" b="1" dirty="0">
                <a:solidFill>
                  <a:srgbClr val="006699"/>
                </a:solidFill>
                <a:latin typeface="+mj-lt"/>
              </a:rPr>
              <a:t>FC</a:t>
            </a:r>
            <a:r>
              <a:rPr lang="en-US" altLang="en-US" sz="2000" dirty="0"/>
              <a:t>)</a:t>
            </a:r>
          </a:p>
          <a:p>
            <a:pPr lvl="2"/>
            <a:r>
              <a:rPr lang="en-US" altLang="en-US" sz="2000" dirty="0"/>
              <a:t>High-speed serial architecture using fibre or copper cables</a:t>
            </a:r>
          </a:p>
          <a:p>
            <a:pPr lvl="2"/>
            <a:r>
              <a:rPr lang="en-US" altLang="en-US" sz="2000"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0F87042-DCF7-409A-B0EC-35ED3FC82734}"/>
              </a:ext>
            </a:extLst>
          </p:cNvPr>
          <p:cNvSpPr>
            <a:spLocks noGrp="1" noChangeArrowheads="1"/>
          </p:cNvSpPr>
          <p:nvPr>
            <p:ph type="title"/>
          </p:nvPr>
        </p:nvSpPr>
        <p:spPr>
          <a:xfrm>
            <a:off x="908015" y="243929"/>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id="{458B4B3A-F5AD-4126-99C7-0F578359D5AA}"/>
              </a:ext>
            </a:extLst>
          </p:cNvPr>
          <p:cNvSpPr>
            <a:spLocks noGrp="1" noChangeArrowheads="1"/>
          </p:cNvSpPr>
          <p:nvPr>
            <p:ph type="body" idx="1"/>
          </p:nvPr>
        </p:nvSpPr>
        <p:spPr>
          <a:xfrm>
            <a:off x="874713" y="1055688"/>
            <a:ext cx="7875004" cy="4732716"/>
          </a:xfrm>
        </p:spPr>
        <p:txBody>
          <a:bodyPr/>
          <a:lstStyle/>
          <a:p>
            <a:r>
              <a:rPr lang="en-US" altLang="en-US" dirty="0"/>
              <a:t>Network-attached storage (</a:t>
            </a:r>
            <a:r>
              <a:rPr lang="en-US" altLang="en-US" b="1" dirty="0">
                <a:solidFill>
                  <a:srgbClr val="006699"/>
                </a:solidFill>
                <a:latin typeface="+mj-lt"/>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006699"/>
                </a:solidFill>
                <a:latin typeface="+mj-lt"/>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055AE4C-1163-4015-AFC5-C2F754D78DB8}"/>
              </a:ext>
            </a:extLst>
          </p:cNvPr>
          <p:cNvSpPr>
            <a:spLocks noGrp="1" noChangeArrowheads="1"/>
          </p:cNvSpPr>
          <p:nvPr>
            <p:ph type="title"/>
          </p:nvPr>
        </p:nvSpPr>
        <p:spPr>
          <a:xfrm>
            <a:off x="345230" y="23459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id="{E81A358E-91DE-4B85-B1FD-2BD30158C8DB}"/>
              </a:ext>
            </a:extLst>
          </p:cNvPr>
          <p:cNvSpPr>
            <a:spLocks noGrp="1" noChangeArrowheads="1"/>
          </p:cNvSpPr>
          <p:nvPr>
            <p:ph idx="1"/>
          </p:nvPr>
        </p:nvSpPr>
        <p:spPr>
          <a:xfrm>
            <a:off x="870762" y="1245253"/>
            <a:ext cx="7704068" cy="4794820"/>
          </a:xfrm>
        </p:spPr>
        <p:txBody>
          <a:bodyPr/>
          <a:lstStyle/>
          <a:p>
            <a:r>
              <a:rPr lang="en-US" altLang="en-US" sz="2000" dirty="0"/>
              <a:t>Similar to NAS, provides access to storage across a network</a:t>
            </a:r>
          </a:p>
          <a:p>
            <a:pPr lvl="1"/>
            <a:r>
              <a:rPr lang="en-US" altLang="en-US" sz="2000" dirty="0"/>
              <a:t>Unlike NAS, accessed over the Internet or a WAN to remote data center</a:t>
            </a:r>
          </a:p>
          <a:p>
            <a:r>
              <a:rPr lang="en-US" altLang="en-US" sz="2000" dirty="0"/>
              <a:t>NAS presented as just another file system, while cloud storage is API based, with programs using the APIs to provide access</a:t>
            </a:r>
          </a:p>
          <a:p>
            <a:pPr lvl="1"/>
            <a:r>
              <a:rPr lang="en-US" altLang="en-US" sz="2000" dirty="0"/>
              <a:t>Examples include Dropbox, Amazon S3, Microsoft OneDrive, Apple iCloud</a:t>
            </a:r>
          </a:p>
          <a:p>
            <a:pPr lvl="1"/>
            <a:r>
              <a:rPr lang="en-US" altLang="en-US" sz="2000"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B34DF92-B9D5-4FB7-9DCB-02820A4FD826}"/>
              </a:ext>
            </a:extLst>
          </p:cNvPr>
          <p:cNvSpPr>
            <a:spLocks noGrp="1" noChangeArrowheads="1"/>
          </p:cNvSpPr>
          <p:nvPr>
            <p:ph type="title"/>
          </p:nvPr>
        </p:nvSpPr>
        <p:spPr>
          <a:xfrm>
            <a:off x="401214" y="234598"/>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id="{1BE141C6-9904-4F24-845A-C7BF0D277BD7}"/>
              </a:ext>
            </a:extLst>
          </p:cNvPr>
          <p:cNvSpPr>
            <a:spLocks noGrp="1" noChangeArrowheads="1"/>
          </p:cNvSpPr>
          <p:nvPr>
            <p:ph idx="1"/>
          </p:nvPr>
        </p:nvSpPr>
        <p:spPr>
          <a:xfrm>
            <a:off x="880092" y="1207929"/>
            <a:ext cx="7836069" cy="4857311"/>
          </a:xfrm>
        </p:spPr>
        <p:txBody>
          <a:bodyPr/>
          <a:lstStyle/>
          <a:p>
            <a:r>
              <a:rPr lang="en-US" altLang="en-US" sz="2000" dirty="0"/>
              <a:t>Can just attach disks, or arrays of disks</a:t>
            </a:r>
          </a:p>
          <a:p>
            <a:r>
              <a:rPr lang="en-US" altLang="en-US" sz="2000" dirty="0"/>
              <a:t>Avoids the NAS drawback of using network bandwidth</a:t>
            </a:r>
          </a:p>
          <a:p>
            <a:r>
              <a:rPr lang="en-US" altLang="en-US" sz="2000" dirty="0"/>
              <a:t>Storage Array has controller(s), provides features to attached host(s)</a:t>
            </a:r>
          </a:p>
          <a:p>
            <a:pPr lvl="1"/>
            <a:r>
              <a:rPr lang="en-US" altLang="en-US" sz="2000" dirty="0"/>
              <a:t>Ports to connect hosts to array</a:t>
            </a:r>
          </a:p>
          <a:p>
            <a:pPr lvl="1"/>
            <a:r>
              <a:rPr lang="en-US" altLang="en-US" sz="2000" dirty="0"/>
              <a:t>Memory, controlling software (sometimes NVRAM, </a:t>
            </a:r>
            <a:r>
              <a:rPr lang="en-US" altLang="en-US" sz="2000" dirty="0" err="1"/>
              <a:t>etc</a:t>
            </a:r>
            <a:r>
              <a:rPr lang="en-US" altLang="en-US" sz="2000" dirty="0"/>
              <a:t>)</a:t>
            </a:r>
          </a:p>
          <a:p>
            <a:pPr lvl="1"/>
            <a:r>
              <a:rPr lang="en-US" altLang="en-US" sz="2000" dirty="0"/>
              <a:t>A few to thousands of disks</a:t>
            </a:r>
          </a:p>
          <a:p>
            <a:pPr lvl="1"/>
            <a:r>
              <a:rPr lang="en-US" altLang="en-US" sz="2000" dirty="0"/>
              <a:t>RAID, hot spares, hot swap (discussed later)</a:t>
            </a:r>
          </a:p>
          <a:p>
            <a:pPr lvl="1"/>
            <a:r>
              <a:rPr lang="en-US" altLang="en-US" sz="2000" dirty="0"/>
              <a:t>Shared storage -&gt; more efficiency</a:t>
            </a:r>
          </a:p>
          <a:p>
            <a:pPr lvl="1"/>
            <a:r>
              <a:rPr lang="en-US" altLang="en-US" sz="2000" dirty="0"/>
              <a:t>Features found in some file systems</a:t>
            </a:r>
          </a:p>
          <a:p>
            <a:pPr lvl="2"/>
            <a:r>
              <a:rPr lang="en-US" altLang="en-US" sz="2000" dirty="0" err="1"/>
              <a:t>Snaphots</a:t>
            </a:r>
            <a:r>
              <a:rPr lang="en-US" altLang="en-US" sz="2000" dirty="0"/>
              <a:t>, clones, thin provisioning, replication, deduplication, </a:t>
            </a:r>
            <a:r>
              <a:rPr lang="en-US" altLang="en-US" sz="2000" dirty="0" err="1"/>
              <a:t>etc</a:t>
            </a:r>
            <a:endParaRPr lang="en-US" altLang="en-US" sz="2000" dirty="0"/>
          </a:p>
          <a:p>
            <a:pPr lvl="2">
              <a:buFont typeface="Webdings" panose="05030102010509060703" pitchFamily="18" charset="2"/>
              <a:buNone/>
            </a:pPr>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sz="2000" dirty="0"/>
              <a:t>Bulk of secondary storage for modern computers is </a:t>
            </a:r>
            <a:r>
              <a:rPr lang="en-US" altLang="en-US" sz="2000" b="1" dirty="0">
                <a:solidFill>
                  <a:srgbClr val="006699"/>
                </a:solidFill>
                <a:latin typeface="+mj-lt"/>
              </a:rPr>
              <a:t>hard</a:t>
            </a:r>
            <a:r>
              <a:rPr lang="en-US" altLang="en-US" sz="2000" b="1" dirty="0">
                <a:solidFill>
                  <a:srgbClr val="3366FF"/>
                </a:solidFill>
              </a:rPr>
              <a:t> </a:t>
            </a:r>
            <a:r>
              <a:rPr lang="en-US" altLang="en-US" sz="2000" b="1" dirty="0">
                <a:solidFill>
                  <a:srgbClr val="006699"/>
                </a:solidFill>
                <a:latin typeface="+mj-lt"/>
              </a:rPr>
              <a:t>disk</a:t>
            </a:r>
            <a:r>
              <a:rPr lang="en-US" altLang="en-US" sz="2000" b="1" dirty="0">
                <a:solidFill>
                  <a:srgbClr val="3366FF"/>
                </a:solidFill>
              </a:rPr>
              <a:t> </a:t>
            </a:r>
            <a:r>
              <a:rPr lang="en-US" altLang="en-US" sz="2000" b="1" dirty="0">
                <a:solidFill>
                  <a:srgbClr val="006699"/>
                </a:solidFill>
                <a:latin typeface="+mj-lt"/>
              </a:rPr>
              <a:t>drives</a:t>
            </a:r>
            <a:r>
              <a:rPr lang="en-US" altLang="en-US" sz="2000" b="1" dirty="0">
                <a:solidFill>
                  <a:srgbClr val="3366FF"/>
                </a:solidFill>
              </a:rPr>
              <a:t> </a:t>
            </a:r>
            <a:r>
              <a:rPr lang="en-US" altLang="en-US" sz="2000" dirty="0"/>
              <a:t>(</a:t>
            </a:r>
            <a:r>
              <a:rPr lang="en-US" altLang="en-US" sz="2000" b="1" dirty="0">
                <a:solidFill>
                  <a:srgbClr val="006699"/>
                </a:solidFill>
                <a:latin typeface="+mj-lt"/>
              </a:rPr>
              <a:t>HDDs</a:t>
            </a:r>
            <a:r>
              <a:rPr lang="en-US" altLang="en-US" sz="2000" dirty="0"/>
              <a:t>)</a:t>
            </a:r>
            <a:r>
              <a:rPr lang="en-US" altLang="en-US" sz="2000" b="1" dirty="0">
                <a:solidFill>
                  <a:srgbClr val="3366FF"/>
                </a:solidFill>
              </a:rPr>
              <a:t> </a:t>
            </a:r>
            <a:r>
              <a:rPr lang="en-US" altLang="en-US" sz="2000" dirty="0"/>
              <a:t>and</a:t>
            </a:r>
            <a:r>
              <a:rPr lang="en-US" altLang="en-US" sz="2000" b="1" dirty="0">
                <a:solidFill>
                  <a:srgbClr val="3366FF"/>
                </a:solidFill>
              </a:rPr>
              <a:t> </a:t>
            </a:r>
            <a:r>
              <a:rPr lang="en-US" altLang="en-US" sz="2000" b="1" dirty="0">
                <a:solidFill>
                  <a:srgbClr val="006699"/>
                </a:solidFill>
                <a:latin typeface="+mj-lt"/>
              </a:rPr>
              <a:t>nonvolatile</a:t>
            </a:r>
            <a:r>
              <a:rPr lang="en-US" altLang="en-US" sz="2000" b="1" dirty="0">
                <a:solidFill>
                  <a:srgbClr val="3366FF"/>
                </a:solidFill>
              </a:rPr>
              <a:t> </a:t>
            </a:r>
            <a:r>
              <a:rPr lang="en-US" altLang="en-US" sz="2000" b="1" dirty="0">
                <a:solidFill>
                  <a:srgbClr val="006699"/>
                </a:solidFill>
                <a:latin typeface="+mj-lt"/>
              </a:rPr>
              <a:t>memory</a:t>
            </a:r>
            <a:r>
              <a:rPr lang="en-US" altLang="en-US" sz="2000" b="1" dirty="0">
                <a:solidFill>
                  <a:srgbClr val="3366FF"/>
                </a:solidFill>
              </a:rPr>
              <a:t> </a:t>
            </a:r>
            <a:r>
              <a:rPr lang="en-US" altLang="en-US" sz="2000" dirty="0"/>
              <a:t>(</a:t>
            </a:r>
            <a:r>
              <a:rPr lang="en-US" altLang="en-US" sz="2000" b="1" dirty="0">
                <a:solidFill>
                  <a:srgbClr val="006699"/>
                </a:solidFill>
                <a:latin typeface="+mj-lt"/>
              </a:rPr>
              <a:t>NVM</a:t>
            </a:r>
            <a:r>
              <a:rPr lang="en-US" altLang="en-US" sz="2000" dirty="0"/>
              <a:t>)</a:t>
            </a:r>
            <a:r>
              <a:rPr lang="en-US" altLang="en-US" sz="2000" b="1" dirty="0">
                <a:solidFill>
                  <a:srgbClr val="3366FF"/>
                </a:solidFill>
              </a:rPr>
              <a:t> </a:t>
            </a:r>
            <a:r>
              <a:rPr lang="en-US" altLang="en-US" sz="2000" dirty="0"/>
              <a:t>devices</a:t>
            </a:r>
          </a:p>
          <a:p>
            <a:pPr>
              <a:defRPr/>
            </a:pPr>
            <a:r>
              <a:rPr lang="en-US" altLang="en-US" sz="2000" b="1" dirty="0">
                <a:solidFill>
                  <a:srgbClr val="006699"/>
                </a:solidFill>
                <a:latin typeface="+mj-lt"/>
              </a:rPr>
              <a:t>HDDs</a:t>
            </a:r>
            <a:r>
              <a:rPr lang="en-US" altLang="en-US" sz="2000" b="1" dirty="0">
                <a:solidFill>
                  <a:srgbClr val="3366FF"/>
                </a:solidFill>
              </a:rPr>
              <a:t> </a:t>
            </a:r>
            <a:r>
              <a:rPr lang="en-US" altLang="en-US" sz="2000" dirty="0"/>
              <a:t>spin platters of magnetically-coated material under moving read-write heads</a:t>
            </a:r>
          </a:p>
          <a:p>
            <a:pPr lvl="1">
              <a:defRPr/>
            </a:pPr>
            <a:r>
              <a:rPr lang="en-US" altLang="en-US" sz="2000" dirty="0"/>
              <a:t>Drives rotate at 60 to 250 times per second</a:t>
            </a:r>
          </a:p>
          <a:p>
            <a:pPr lvl="1">
              <a:defRPr/>
            </a:pPr>
            <a:r>
              <a:rPr lang="en-US" altLang="en-US" sz="2000" b="1" dirty="0">
                <a:solidFill>
                  <a:srgbClr val="006699"/>
                </a:solidFill>
                <a:latin typeface="+mj-lt"/>
              </a:rPr>
              <a:t>Transfer</a:t>
            </a:r>
            <a:r>
              <a:rPr lang="en-US" altLang="en-US" sz="2000" b="1" dirty="0">
                <a:solidFill>
                  <a:srgbClr val="3366FF"/>
                </a:solidFill>
              </a:rPr>
              <a:t> </a:t>
            </a:r>
            <a:r>
              <a:rPr lang="en-US" altLang="en-US" sz="2000" b="1" dirty="0">
                <a:solidFill>
                  <a:srgbClr val="006699"/>
                </a:solidFill>
                <a:latin typeface="+mj-lt"/>
              </a:rPr>
              <a:t>rate</a:t>
            </a:r>
            <a:r>
              <a:rPr lang="en-US" altLang="en-US" sz="2000" dirty="0">
                <a:solidFill>
                  <a:srgbClr val="3366FF"/>
                </a:solidFill>
              </a:rPr>
              <a:t> </a:t>
            </a:r>
            <a:r>
              <a:rPr lang="en-US" altLang="en-US" sz="2000" dirty="0"/>
              <a:t>is rate at which data flow between drive and computer</a:t>
            </a:r>
          </a:p>
          <a:p>
            <a:pPr lvl="1">
              <a:defRPr/>
            </a:pPr>
            <a:r>
              <a:rPr lang="en-US" altLang="en-US" sz="2000" b="1" dirty="0">
                <a:solidFill>
                  <a:srgbClr val="006699"/>
                </a:solidFill>
                <a:latin typeface="+mj-lt"/>
              </a:rPr>
              <a:t>Positioning</a:t>
            </a:r>
            <a:r>
              <a:rPr lang="en-US" altLang="en-US" sz="2000" b="1" dirty="0">
                <a:solidFill>
                  <a:srgbClr val="3366FF"/>
                </a:solidFill>
              </a:rPr>
              <a:t> </a:t>
            </a:r>
            <a:r>
              <a:rPr lang="en-US" altLang="en-US" sz="2000" b="1" dirty="0">
                <a:solidFill>
                  <a:srgbClr val="006699"/>
                </a:solidFill>
                <a:latin typeface="+mj-lt"/>
              </a:rPr>
              <a:t>time</a:t>
            </a:r>
            <a:r>
              <a:rPr lang="en-US" altLang="en-US" sz="2000" dirty="0">
                <a:solidFill>
                  <a:srgbClr val="3366FF"/>
                </a:solidFill>
              </a:rPr>
              <a:t> </a:t>
            </a:r>
            <a:r>
              <a:rPr lang="en-US" altLang="en-US" sz="2000" dirty="0"/>
              <a:t>(</a:t>
            </a:r>
            <a:r>
              <a:rPr lang="en-US" altLang="en-US" sz="2000" b="1" dirty="0">
                <a:solidFill>
                  <a:srgbClr val="006699"/>
                </a:solidFill>
                <a:latin typeface="+mj-lt"/>
              </a:rPr>
              <a:t>random-access</a:t>
            </a:r>
            <a:r>
              <a:rPr lang="en-US" altLang="en-US" sz="2000" b="1" dirty="0">
                <a:solidFill>
                  <a:srgbClr val="3366FF"/>
                </a:solidFill>
              </a:rPr>
              <a:t> </a:t>
            </a:r>
            <a:r>
              <a:rPr lang="en-US" altLang="en-US" sz="2000" b="1" dirty="0">
                <a:solidFill>
                  <a:srgbClr val="006699"/>
                </a:solidFill>
                <a:latin typeface="+mj-lt"/>
              </a:rPr>
              <a:t>time</a:t>
            </a:r>
            <a:r>
              <a:rPr lang="en-US" altLang="en-US" sz="2000" dirty="0"/>
              <a:t>) is time to move disk arm to desired cylinder (</a:t>
            </a:r>
            <a:r>
              <a:rPr lang="en-US" altLang="en-US" sz="2000" b="1" dirty="0">
                <a:solidFill>
                  <a:srgbClr val="006699"/>
                </a:solidFill>
                <a:latin typeface="+mj-lt"/>
              </a:rPr>
              <a:t>seek</a:t>
            </a:r>
            <a:r>
              <a:rPr lang="en-US" altLang="en-US" sz="2000" b="1" dirty="0">
                <a:solidFill>
                  <a:srgbClr val="3366FF"/>
                </a:solidFill>
              </a:rPr>
              <a:t> </a:t>
            </a:r>
            <a:r>
              <a:rPr lang="en-US" altLang="en-US" sz="2000" b="1" dirty="0">
                <a:solidFill>
                  <a:srgbClr val="006699"/>
                </a:solidFill>
                <a:latin typeface="+mj-lt"/>
              </a:rPr>
              <a:t>time</a:t>
            </a:r>
            <a:r>
              <a:rPr lang="en-US" altLang="en-US" sz="2000" dirty="0"/>
              <a:t>) and time for desired sector to rotate under the disk head (</a:t>
            </a:r>
            <a:r>
              <a:rPr lang="en-US" altLang="en-US" sz="2000" b="1" dirty="0">
                <a:solidFill>
                  <a:srgbClr val="006699"/>
                </a:solidFill>
                <a:latin typeface="+mj-lt"/>
              </a:rPr>
              <a:t>rotational</a:t>
            </a:r>
            <a:r>
              <a:rPr lang="en-US" altLang="en-US" sz="2000" b="1" dirty="0">
                <a:solidFill>
                  <a:srgbClr val="3366FF"/>
                </a:solidFill>
              </a:rPr>
              <a:t> </a:t>
            </a:r>
            <a:r>
              <a:rPr lang="en-US" altLang="en-US" sz="2000" b="1" dirty="0">
                <a:solidFill>
                  <a:srgbClr val="006699"/>
                </a:solidFill>
                <a:latin typeface="+mj-lt"/>
              </a:rPr>
              <a:t>latency</a:t>
            </a:r>
            <a:r>
              <a:rPr lang="en-US" altLang="en-US" sz="2000" dirty="0"/>
              <a:t>)</a:t>
            </a:r>
          </a:p>
          <a:p>
            <a:pPr lvl="1">
              <a:defRPr/>
            </a:pPr>
            <a:r>
              <a:rPr lang="en-US" altLang="en-US" sz="2000" b="1" dirty="0">
                <a:solidFill>
                  <a:srgbClr val="006699"/>
                </a:solidFill>
                <a:latin typeface="+mj-lt"/>
              </a:rPr>
              <a:t>Head</a:t>
            </a:r>
            <a:r>
              <a:rPr lang="en-US" altLang="en-US" sz="2000" b="1" dirty="0">
                <a:solidFill>
                  <a:srgbClr val="3366FF"/>
                </a:solidFill>
              </a:rPr>
              <a:t> </a:t>
            </a:r>
            <a:r>
              <a:rPr lang="en-US" altLang="en-US" sz="2000" b="1" dirty="0">
                <a:solidFill>
                  <a:srgbClr val="006699"/>
                </a:solidFill>
                <a:latin typeface="+mj-lt"/>
              </a:rPr>
              <a:t>crash</a:t>
            </a:r>
            <a:r>
              <a:rPr lang="en-US" altLang="en-US" sz="2000" dirty="0">
                <a:solidFill>
                  <a:srgbClr val="3366FF"/>
                </a:solidFill>
              </a:rPr>
              <a:t> </a:t>
            </a:r>
            <a:r>
              <a:rPr lang="en-US" altLang="en-US" sz="2000" dirty="0"/>
              <a:t>results from disk head making contact with the disk surface  -- That</a:t>
            </a:r>
            <a:r>
              <a:rPr lang="ja-JP" altLang="en-US" sz="2000" dirty="0"/>
              <a:t>’</a:t>
            </a:r>
            <a:r>
              <a:rPr lang="en-US" altLang="ja-JP" sz="2000" dirty="0"/>
              <a:t>s bad</a:t>
            </a:r>
          </a:p>
          <a:p>
            <a:pPr>
              <a:defRPr/>
            </a:pPr>
            <a:r>
              <a:rPr lang="en-US" altLang="en-US" sz="2000" dirty="0"/>
              <a:t>Disks can be removable</a:t>
            </a:r>
          </a:p>
          <a:p>
            <a:pPr marL="0" indent="0">
              <a:buFont typeface="Monotype Sorts" pitchFamily="2" charset="2"/>
              <a:buNone/>
              <a:defRPr/>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F921473-8E50-4EA9-A6A6-E837DC6E6B87}"/>
              </a:ext>
            </a:extLst>
          </p:cNvPr>
          <p:cNvSpPr>
            <a:spLocks noGrp="1" noChangeArrowheads="1"/>
          </p:cNvSpPr>
          <p:nvPr>
            <p:ph type="title"/>
          </p:nvPr>
        </p:nvSpPr>
        <p:spPr>
          <a:xfrm>
            <a:off x="738188" y="24888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id="{288331C3-ECD3-43D4-A61F-4197634C74D8}"/>
              </a:ext>
            </a:extLst>
          </p:cNvPr>
          <p:cNvSpPr>
            <a:spLocks noGrp="1" noChangeArrowheads="1"/>
          </p:cNvSpPr>
          <p:nvPr>
            <p:ph type="body" idx="1"/>
          </p:nvPr>
        </p:nvSpPr>
        <p:spPr>
          <a:xfrm>
            <a:off x="867748" y="1233488"/>
            <a:ext cx="7708739" cy="4530725"/>
          </a:xfrm>
        </p:spPr>
        <p:txBody>
          <a:bodyPr/>
          <a:lstStyle/>
          <a:p>
            <a:r>
              <a:rPr lang="en-US" altLang="en-US" sz="2000" dirty="0"/>
              <a:t>Common in large storage environments</a:t>
            </a:r>
            <a:endParaRPr lang="en-US" altLang="en-US" sz="900" dirty="0"/>
          </a:p>
          <a:p>
            <a:r>
              <a:rPr lang="en-US" altLang="en-US" sz="2000"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292350"/>
            <a:ext cx="561498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792BFC1-A33F-47C5-8A58-0B056DD32041}"/>
              </a:ext>
            </a:extLst>
          </p:cNvPr>
          <p:cNvSpPr>
            <a:spLocks noGrp="1" noChangeArrowheads="1"/>
          </p:cNvSpPr>
          <p:nvPr>
            <p:ph type="title"/>
          </p:nvPr>
        </p:nvSpPr>
        <p:spPr>
          <a:xfrm>
            <a:off x="881098" y="247880"/>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id="{4C0EEB29-E143-4007-9C73-3F5EC0AD59D9}"/>
              </a:ext>
            </a:extLst>
          </p:cNvPr>
          <p:cNvSpPr>
            <a:spLocks noGrp="1" noChangeArrowheads="1"/>
          </p:cNvSpPr>
          <p:nvPr>
            <p:ph idx="1"/>
          </p:nvPr>
        </p:nvSpPr>
        <p:spPr>
          <a:xfrm>
            <a:off x="881099" y="1233488"/>
            <a:ext cx="3905506" cy="5005387"/>
          </a:xfrm>
        </p:spPr>
        <p:txBody>
          <a:bodyPr/>
          <a:lstStyle/>
          <a:p>
            <a:r>
              <a:rPr lang="en-US" altLang="en-US" dirty="0"/>
              <a:t>SAN is one or more storage arrays</a:t>
            </a:r>
          </a:p>
          <a:p>
            <a:pPr lvl="1"/>
            <a:r>
              <a:rPr lang="en-US" altLang="en-US" dirty="0"/>
              <a:t>Connected to one or more Fibre Channel switches or </a:t>
            </a:r>
            <a:r>
              <a:rPr lang="en-US" altLang="en-US" b="1" dirty="0">
                <a:solidFill>
                  <a:srgbClr val="006699"/>
                </a:solidFill>
                <a:latin typeface="+mj-lt"/>
              </a:rPr>
              <a:t>InfiniBand</a:t>
            </a:r>
            <a:r>
              <a:rPr lang="en-US" altLang="en-US" dirty="0"/>
              <a:t> (</a:t>
            </a:r>
            <a:r>
              <a:rPr lang="en-US" altLang="en-US" b="1" dirty="0">
                <a:solidFill>
                  <a:srgbClr val="006699"/>
                </a:solidFill>
                <a:latin typeface="+mj-lt"/>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006699"/>
                </a:solidFill>
                <a:latin typeface="+mj-lt"/>
              </a:rPr>
              <a:t>LUN</a:t>
            </a:r>
            <a:r>
              <a:rPr lang="en-US" altLang="en-US" b="1" dirty="0">
                <a:solidFill>
                  <a:srgbClr val="3366FF"/>
                </a:solidFill>
              </a:rPr>
              <a:t> </a:t>
            </a:r>
            <a:r>
              <a:rPr lang="en-US" altLang="en-US" b="1" dirty="0">
                <a:solidFill>
                  <a:srgbClr val="006699"/>
                </a:solidFill>
                <a:latin typeface="+mj-lt"/>
              </a:rPr>
              <a:t>Masking</a:t>
            </a:r>
            <a:r>
              <a:rPr lang="en-US" altLang="en-US" b="1" dirty="0">
                <a:solidFill>
                  <a:srgbClr val="3366FF"/>
                </a:solidFill>
              </a:rPr>
              <a:t>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2457450"/>
            <a:ext cx="3452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411C90A2-9CF5-4AB5-BDDE-9E24F2821D19}"/>
              </a:ext>
            </a:extLst>
          </p:cNvPr>
          <p:cNvSpPr txBox="1">
            <a:spLocks noChangeArrowheads="1"/>
          </p:cNvSpPr>
          <p:nvPr/>
        </p:nvSpPr>
        <p:spPr bwMode="auto">
          <a:xfrm>
            <a:off x="5705475" y="4818063"/>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A Storage Array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DE0D008-0A62-4CD8-BC47-E584B85693C1}"/>
              </a:ext>
            </a:extLst>
          </p:cNvPr>
          <p:cNvSpPr>
            <a:spLocks noGrp="1" noChangeArrowheads="1"/>
          </p:cNvSpPr>
          <p:nvPr>
            <p:ph type="title"/>
          </p:nvPr>
        </p:nvSpPr>
        <p:spPr>
          <a:xfrm>
            <a:off x="701675" y="239713"/>
            <a:ext cx="7761288" cy="576262"/>
          </a:xfrm>
        </p:spPr>
        <p:txBody>
          <a:bodyPr/>
          <a:lstStyle/>
          <a:p>
            <a:pPr eaLnBrk="1" hangingPunct="1"/>
            <a:r>
              <a:rPr lang="en-US" altLang="en-US"/>
              <a:t>RAID Structure</a:t>
            </a:r>
          </a:p>
        </p:txBody>
      </p:sp>
      <p:sp>
        <p:nvSpPr>
          <p:cNvPr id="67586" name="Rectangle 3">
            <a:extLst>
              <a:ext uri="{FF2B5EF4-FFF2-40B4-BE49-F238E27FC236}">
                <a16:creationId xmlns:a16="http://schemas.microsoft.com/office/drawing/2014/main" id="{D8EDD3F9-288B-42EB-A492-D4B40B4873CC}"/>
              </a:ext>
            </a:extLst>
          </p:cNvPr>
          <p:cNvSpPr>
            <a:spLocks noGrp="1" noChangeArrowheads="1"/>
          </p:cNvSpPr>
          <p:nvPr>
            <p:ph type="body" idx="1"/>
          </p:nvPr>
        </p:nvSpPr>
        <p:spPr>
          <a:xfrm>
            <a:off x="806449" y="1233488"/>
            <a:ext cx="7892933" cy="4756251"/>
          </a:xfrm>
        </p:spPr>
        <p:txBody>
          <a:bodyPr/>
          <a:lstStyle/>
          <a:p>
            <a:r>
              <a:rPr lang="en-US" altLang="en-US" b="1" dirty="0">
                <a:solidFill>
                  <a:srgbClr val="006699"/>
                </a:solidFill>
                <a:latin typeface="+mj-lt"/>
              </a:rPr>
              <a:t>RAID</a:t>
            </a:r>
            <a:r>
              <a:rPr lang="en-US" altLang="en-US" dirty="0"/>
              <a:t> – </a:t>
            </a:r>
            <a:r>
              <a:rPr lang="en-US" altLang="en-US" b="1" dirty="0">
                <a:solidFill>
                  <a:srgbClr val="006699"/>
                </a:solidFill>
                <a:latin typeface="+mj-lt"/>
              </a:rPr>
              <a:t>redundant</a:t>
            </a:r>
            <a:r>
              <a:rPr lang="en-US" altLang="en-US" b="1" dirty="0">
                <a:solidFill>
                  <a:srgbClr val="3366FF"/>
                </a:solidFill>
              </a:rPr>
              <a:t> </a:t>
            </a:r>
            <a:r>
              <a:rPr lang="en-US" altLang="en-US" b="1" dirty="0">
                <a:solidFill>
                  <a:srgbClr val="006699"/>
                </a:solidFill>
                <a:latin typeface="+mj-lt"/>
              </a:rPr>
              <a:t>array</a:t>
            </a:r>
            <a:r>
              <a:rPr lang="en-US" altLang="en-US" b="1" dirty="0">
                <a:solidFill>
                  <a:srgbClr val="3366FF"/>
                </a:solidFill>
              </a:rPr>
              <a:t> </a:t>
            </a:r>
            <a:r>
              <a:rPr lang="en-US" altLang="en-US" b="1" dirty="0">
                <a:solidFill>
                  <a:srgbClr val="006699"/>
                </a:solidFill>
                <a:latin typeface="+mj-lt"/>
              </a:rPr>
              <a:t>of</a:t>
            </a:r>
            <a:r>
              <a:rPr lang="en-US" altLang="en-US" b="1" dirty="0">
                <a:solidFill>
                  <a:srgbClr val="3366FF"/>
                </a:solidFill>
              </a:rPr>
              <a:t> </a:t>
            </a:r>
            <a:r>
              <a:rPr lang="en-US" altLang="en-US" b="1" dirty="0">
                <a:solidFill>
                  <a:srgbClr val="006699"/>
                </a:solidFill>
                <a:latin typeface="+mj-lt"/>
              </a:rPr>
              <a:t>inexpensive</a:t>
            </a:r>
            <a:r>
              <a:rPr lang="en-US" altLang="en-US" b="1" dirty="0">
                <a:solidFill>
                  <a:srgbClr val="3366FF"/>
                </a:solidFill>
              </a:rPr>
              <a:t> </a:t>
            </a:r>
            <a:r>
              <a:rPr lang="en-US" altLang="en-US" b="1" dirty="0">
                <a:solidFill>
                  <a:srgbClr val="006699"/>
                </a:solidFill>
                <a:latin typeface="+mj-lt"/>
              </a:rPr>
              <a:t>disks</a:t>
            </a:r>
          </a:p>
          <a:p>
            <a:pPr lvl="1"/>
            <a:r>
              <a:rPr lang="en-US" altLang="en-US" dirty="0"/>
              <a:t>multiple disk drives provides reliability via </a:t>
            </a:r>
            <a:r>
              <a:rPr lang="en-US" altLang="en-US" b="1" dirty="0">
                <a:solidFill>
                  <a:srgbClr val="006699"/>
                </a:solidFill>
                <a:latin typeface="+mj-lt"/>
              </a:rPr>
              <a:t>redundancy</a:t>
            </a:r>
          </a:p>
          <a:p>
            <a:r>
              <a:rPr lang="en-US" altLang="en-US" dirty="0"/>
              <a:t>Increases the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p>
          <a:p>
            <a:pPr lvl="1"/>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repair</a:t>
            </a:r>
            <a:r>
              <a:rPr lang="en-US" altLang="en-US" b="1" dirty="0">
                <a:solidFill>
                  <a:srgbClr val="3366FF"/>
                </a:solidFill>
              </a:rPr>
              <a:t> – </a:t>
            </a:r>
            <a:r>
              <a:rPr lang="en-US" altLang="en-US" dirty="0"/>
              <a:t>exposure time when another failure could cause data loss</a:t>
            </a:r>
          </a:p>
          <a:p>
            <a:pPr lvl="1"/>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 to data loss </a:t>
            </a:r>
            <a:r>
              <a:rPr lang="en-US" altLang="en-US" dirty="0"/>
              <a:t>based on above factors</a:t>
            </a:r>
          </a:p>
          <a:p>
            <a:r>
              <a:rPr lang="en-US" altLang="en-US" dirty="0"/>
              <a:t>If mirrored disks fail independently, consider disk with 100,000 hour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r>
              <a:rPr lang="en-US" altLang="en-US" b="1" dirty="0">
                <a:solidFill>
                  <a:srgbClr val="3366FF"/>
                </a:solidFill>
              </a:rPr>
              <a:t> </a:t>
            </a:r>
            <a:r>
              <a:rPr lang="en-US" altLang="en-US" dirty="0"/>
              <a:t>and 10 hour mean time to repair</a:t>
            </a:r>
          </a:p>
          <a:p>
            <a:pPr lvl="1"/>
            <a:r>
              <a:rPr lang="en-US" altLang="en-US" dirty="0"/>
              <a:t>Mean time to data loss is 100, 000</a:t>
            </a:r>
            <a:r>
              <a:rPr lang="en-US" altLang="en-US" baseline="30000" dirty="0"/>
              <a:t>2</a:t>
            </a:r>
            <a:r>
              <a:rPr lang="en-US" altLang="en-US" dirty="0"/>
              <a:t> / (2 ∗ 10) = 500 ∗ 10</a:t>
            </a:r>
            <a:r>
              <a:rPr lang="en-US" altLang="en-US" baseline="30000" dirty="0"/>
              <a:t>6</a:t>
            </a:r>
            <a:r>
              <a:rPr lang="en-US" altLang="en-US" dirty="0"/>
              <a:t> hours, or 57,000 years! </a:t>
            </a:r>
          </a:p>
          <a:p>
            <a:r>
              <a:rPr lang="en-US" altLang="en-US" dirty="0"/>
              <a:t>Frequently combined with </a:t>
            </a:r>
            <a:r>
              <a:rPr lang="en-US" altLang="en-US" b="1" dirty="0">
                <a:solidFill>
                  <a:srgbClr val="006699"/>
                </a:solidFill>
                <a:latin typeface="+mj-lt"/>
              </a:rPr>
              <a:t>NVRAM</a:t>
            </a:r>
            <a:r>
              <a:rPr lang="en-US" altLang="en-US" dirty="0">
                <a:solidFill>
                  <a:srgbClr val="3366FF"/>
                </a:solidFill>
              </a:rPr>
              <a:t> </a:t>
            </a:r>
            <a:r>
              <a:rPr lang="en-US" altLang="en-US" dirty="0"/>
              <a:t>to improve write performance</a:t>
            </a:r>
          </a:p>
          <a:p>
            <a:r>
              <a:rPr lang="en-US" altLang="en-US" dirty="0"/>
              <a:t>Several improvements in disk-use techniques involve the use of multiple disks working cooperatively</a:t>
            </a:r>
            <a:endParaRPr lang="en-US" altLang="en-US" sz="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F7B0266-30CF-4AEF-A4A9-63B7DB38EA5C}"/>
              </a:ext>
            </a:extLst>
          </p:cNvPr>
          <p:cNvSpPr>
            <a:spLocks noGrp="1" noChangeArrowheads="1"/>
          </p:cNvSpPr>
          <p:nvPr>
            <p:ph type="title"/>
          </p:nvPr>
        </p:nvSpPr>
        <p:spPr>
          <a:xfrm>
            <a:off x="457200" y="235568"/>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id="{0B1CFDD2-3FD1-4D70-84E5-E79C389C0336}"/>
              </a:ext>
            </a:extLst>
          </p:cNvPr>
          <p:cNvSpPr>
            <a:spLocks noGrp="1" noChangeArrowheads="1"/>
          </p:cNvSpPr>
          <p:nvPr>
            <p:ph type="body" idx="1"/>
          </p:nvPr>
        </p:nvSpPr>
        <p:spPr>
          <a:xfrm>
            <a:off x="811765" y="986490"/>
            <a:ext cx="8130899" cy="5263308"/>
          </a:xfrm>
        </p:spPr>
        <p:txBody>
          <a:bodyPr/>
          <a:lstStyle/>
          <a:p>
            <a:r>
              <a:rPr lang="en-US" altLang="en-US" sz="2000" dirty="0"/>
              <a:t>RAID is arranged into six different levels</a:t>
            </a:r>
            <a:endParaRPr lang="en-US" altLang="en-US" sz="900" dirty="0"/>
          </a:p>
          <a:p>
            <a:r>
              <a:rPr lang="en-US" altLang="en-US" sz="2000" dirty="0"/>
              <a:t>RAID schemes improve performance and improve the reliability of the storage system by storing redundant data</a:t>
            </a:r>
          </a:p>
          <a:p>
            <a:pPr lvl="1"/>
            <a:r>
              <a:rPr lang="en-US" altLang="en-US" sz="2000" dirty="0"/>
              <a:t>Disk </a:t>
            </a:r>
            <a:r>
              <a:rPr lang="en-US" altLang="en-US" sz="2000" b="1" dirty="0">
                <a:solidFill>
                  <a:srgbClr val="006699"/>
                </a:solidFill>
                <a:latin typeface="+mj-lt"/>
              </a:rPr>
              <a:t>striping</a:t>
            </a:r>
            <a:r>
              <a:rPr lang="en-US" altLang="en-US" sz="2000" dirty="0">
                <a:solidFill>
                  <a:srgbClr val="3366FF"/>
                </a:solidFill>
              </a:rPr>
              <a:t> </a:t>
            </a:r>
            <a:r>
              <a:rPr lang="en-US" altLang="en-US" sz="2000" dirty="0"/>
              <a:t>uses a group of disks as one storage unit</a:t>
            </a:r>
          </a:p>
          <a:p>
            <a:pPr lvl="1"/>
            <a:r>
              <a:rPr lang="en-US" altLang="en-US" sz="2000" b="1" dirty="0">
                <a:solidFill>
                  <a:srgbClr val="006699"/>
                </a:solidFill>
                <a:latin typeface="+mj-lt"/>
              </a:rPr>
              <a:t>Mirroring</a:t>
            </a:r>
            <a:r>
              <a:rPr lang="en-US" altLang="en-US" sz="2000" b="1" dirty="0">
                <a:solidFill>
                  <a:srgbClr val="3366FF"/>
                </a:solidFill>
              </a:rPr>
              <a:t> </a:t>
            </a:r>
            <a:r>
              <a:rPr lang="en-US" altLang="en-US" sz="2000" dirty="0"/>
              <a:t>or </a:t>
            </a:r>
            <a:r>
              <a:rPr lang="en-US" altLang="en-US" sz="2000" b="1" dirty="0">
                <a:solidFill>
                  <a:srgbClr val="006699"/>
                </a:solidFill>
                <a:latin typeface="+mj-lt"/>
              </a:rPr>
              <a:t>shadowing</a:t>
            </a:r>
            <a:r>
              <a:rPr lang="en-US" altLang="en-US" sz="2000" dirty="0">
                <a:solidFill>
                  <a:srgbClr val="3366FF"/>
                </a:solidFill>
              </a:rPr>
              <a:t> </a:t>
            </a:r>
            <a:r>
              <a:rPr lang="en-US" altLang="en-US" sz="2000" dirty="0"/>
              <a:t>(</a:t>
            </a:r>
            <a:r>
              <a:rPr lang="en-US" altLang="en-US" sz="2000" b="1" dirty="0">
                <a:solidFill>
                  <a:srgbClr val="006699"/>
                </a:solidFill>
                <a:latin typeface="+mj-lt"/>
              </a:rPr>
              <a:t>RAID 1</a:t>
            </a:r>
            <a:r>
              <a:rPr lang="en-US" altLang="en-US" sz="2000" dirty="0">
                <a:solidFill>
                  <a:srgbClr val="000000"/>
                </a:solidFill>
              </a:rPr>
              <a:t>)</a:t>
            </a:r>
            <a:r>
              <a:rPr lang="en-US" altLang="en-US" sz="2000" dirty="0">
                <a:solidFill>
                  <a:srgbClr val="3366FF"/>
                </a:solidFill>
              </a:rPr>
              <a:t> </a:t>
            </a:r>
            <a:r>
              <a:rPr lang="en-US" altLang="en-US" sz="2000" dirty="0"/>
              <a:t>keeps duplicate of each disk</a:t>
            </a:r>
          </a:p>
          <a:p>
            <a:pPr lvl="1"/>
            <a:r>
              <a:rPr lang="en-US" altLang="en-US" sz="2000" dirty="0">
                <a:solidFill>
                  <a:srgbClr val="3333FF"/>
                </a:solidFill>
              </a:rPr>
              <a:t>Striped mirrors </a:t>
            </a:r>
            <a:r>
              <a:rPr lang="en-US" altLang="en-US" sz="2000" dirty="0"/>
              <a:t>(</a:t>
            </a:r>
            <a:r>
              <a:rPr lang="en-US" altLang="en-US" sz="2000" b="1" dirty="0">
                <a:solidFill>
                  <a:srgbClr val="006699"/>
                </a:solidFill>
                <a:latin typeface="+mj-lt"/>
              </a:rPr>
              <a:t>RAID 1+0</a:t>
            </a:r>
            <a:r>
              <a:rPr lang="en-US" altLang="en-US" sz="2000" dirty="0"/>
              <a:t>) or </a:t>
            </a:r>
            <a:r>
              <a:rPr lang="en-US" altLang="en-US" sz="2000" dirty="0">
                <a:solidFill>
                  <a:srgbClr val="3333FF"/>
                </a:solidFill>
              </a:rPr>
              <a:t>mirrored stripes</a:t>
            </a:r>
            <a:r>
              <a:rPr lang="en-US" altLang="en-US" sz="2000" dirty="0"/>
              <a:t> (</a:t>
            </a:r>
            <a:r>
              <a:rPr lang="en-US" altLang="en-US" sz="2000" b="1" dirty="0">
                <a:solidFill>
                  <a:srgbClr val="006699"/>
                </a:solidFill>
                <a:latin typeface="+mj-lt"/>
              </a:rPr>
              <a:t>RAID 0+1</a:t>
            </a:r>
            <a:r>
              <a:rPr lang="en-US" altLang="en-US" sz="2000" dirty="0"/>
              <a:t>) provides high performance and high reliability</a:t>
            </a:r>
          </a:p>
          <a:p>
            <a:pPr lvl="1"/>
            <a:r>
              <a:rPr lang="en-US" altLang="en-US" sz="2000" b="1" dirty="0">
                <a:solidFill>
                  <a:srgbClr val="006699"/>
                </a:solidFill>
                <a:latin typeface="+mj-lt"/>
              </a:rPr>
              <a:t>Block interleaved parity </a:t>
            </a:r>
            <a:r>
              <a:rPr lang="en-US" altLang="en-US" sz="2000" dirty="0"/>
              <a:t>(</a:t>
            </a:r>
            <a:r>
              <a:rPr lang="en-US" altLang="en-US" sz="2000" b="1" dirty="0">
                <a:solidFill>
                  <a:srgbClr val="006699"/>
                </a:solidFill>
                <a:latin typeface="+mj-lt"/>
              </a:rPr>
              <a:t>RAID 4, 5, 6</a:t>
            </a:r>
            <a:r>
              <a:rPr lang="en-US" altLang="en-US" sz="2000" dirty="0">
                <a:solidFill>
                  <a:srgbClr val="000000"/>
                </a:solidFill>
              </a:rPr>
              <a:t>)</a:t>
            </a:r>
            <a:r>
              <a:rPr lang="en-US" altLang="en-US" sz="2000" dirty="0">
                <a:solidFill>
                  <a:srgbClr val="3366FF"/>
                </a:solidFill>
              </a:rPr>
              <a:t> </a:t>
            </a:r>
            <a:r>
              <a:rPr lang="en-US" altLang="en-US" sz="2000" dirty="0"/>
              <a:t>uses much less redundancy</a:t>
            </a:r>
          </a:p>
          <a:p>
            <a:r>
              <a:rPr lang="en-US" altLang="en-US" sz="2000" dirty="0"/>
              <a:t>RAID within a storage array can still fail if the array fails, so automatic </a:t>
            </a:r>
            <a:r>
              <a:rPr lang="en-US" altLang="en-US" sz="2000" b="1" dirty="0">
                <a:solidFill>
                  <a:srgbClr val="006699"/>
                </a:solidFill>
                <a:latin typeface="+mj-lt"/>
              </a:rPr>
              <a:t>replication</a:t>
            </a:r>
            <a:r>
              <a:rPr lang="en-US" altLang="en-US" sz="2000" dirty="0">
                <a:solidFill>
                  <a:srgbClr val="3366FF"/>
                </a:solidFill>
              </a:rPr>
              <a:t> </a:t>
            </a:r>
            <a:r>
              <a:rPr lang="en-US" altLang="en-US" sz="2000" dirty="0"/>
              <a:t>of the data between arrays is common</a:t>
            </a:r>
          </a:p>
          <a:p>
            <a:r>
              <a:rPr lang="en-US" altLang="en-US" sz="2000" dirty="0"/>
              <a:t>Frequently, a small number of </a:t>
            </a:r>
            <a:r>
              <a:rPr lang="en-US" altLang="en-US" sz="2000" b="1" dirty="0">
                <a:solidFill>
                  <a:srgbClr val="006699"/>
                </a:solidFill>
                <a:latin typeface="+mj-lt"/>
              </a:rPr>
              <a:t>hot-spare</a:t>
            </a:r>
            <a:r>
              <a:rPr lang="en-US" altLang="en-US" sz="2000" dirty="0">
                <a:solidFill>
                  <a:srgbClr val="3366FF"/>
                </a:solidFill>
              </a:rPr>
              <a:t> </a:t>
            </a:r>
            <a:r>
              <a:rPr lang="en-US" altLang="en-US" sz="2000" dirty="0"/>
              <a:t>disks are left unallocated, automatically replacing a failed disk and having data rebuilt onto them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id="{7A9273D2-0207-4D63-98EF-CA7F43779F65}"/>
              </a:ext>
            </a:extLst>
          </p:cNvPr>
          <p:cNvSpPr>
            <a:spLocks noGrp="1" noChangeArrowheads="1"/>
          </p:cNvSpPr>
          <p:nvPr>
            <p:ph idx="1"/>
          </p:nvPr>
        </p:nvSpPr>
        <p:spPr>
          <a:xfrm>
            <a:off x="844549" y="1209905"/>
            <a:ext cx="7702291" cy="4530725"/>
          </a:xfrm>
        </p:spPr>
        <p:txBody>
          <a:bodyPr/>
          <a:lstStyle/>
          <a:p>
            <a:r>
              <a:rPr lang="en-US" altLang="en-US" sz="2000" dirty="0"/>
              <a:t>Regardless of where RAID implemented, other useful features can be added</a:t>
            </a:r>
          </a:p>
          <a:p>
            <a:r>
              <a:rPr lang="en-US" altLang="en-US" sz="2000" b="1" dirty="0">
                <a:solidFill>
                  <a:srgbClr val="3333FF"/>
                </a:solidFill>
                <a:latin typeface="+mj-lt"/>
              </a:rPr>
              <a:t>Snapshot</a:t>
            </a:r>
            <a:r>
              <a:rPr lang="en-US" altLang="en-US" sz="2000" dirty="0"/>
              <a:t> is a view of file system before a set of changes take place (i.e. at a point in time)</a:t>
            </a:r>
          </a:p>
          <a:p>
            <a:pPr lvl="1"/>
            <a:r>
              <a:rPr lang="en-US" altLang="en-US" sz="2000" dirty="0"/>
              <a:t>More in Ch. 14</a:t>
            </a:r>
          </a:p>
          <a:p>
            <a:r>
              <a:rPr lang="en-US" altLang="en-US" sz="2000" dirty="0">
                <a:solidFill>
                  <a:srgbClr val="3333FF"/>
                </a:solidFill>
              </a:rPr>
              <a:t>Replication</a:t>
            </a:r>
            <a:r>
              <a:rPr lang="en-US" altLang="en-US" sz="2000" dirty="0"/>
              <a:t> is automatic duplication of writes between separate sites</a:t>
            </a:r>
          </a:p>
          <a:p>
            <a:pPr lvl="1"/>
            <a:r>
              <a:rPr lang="en-US" altLang="en-US" sz="2000" dirty="0"/>
              <a:t>For redundancy and disaster recovery</a:t>
            </a:r>
          </a:p>
          <a:p>
            <a:pPr lvl="1"/>
            <a:r>
              <a:rPr lang="en-US" altLang="en-US" sz="2000" dirty="0"/>
              <a:t>Can be synchronous or asynchronous</a:t>
            </a:r>
          </a:p>
          <a:p>
            <a:r>
              <a:rPr lang="en-US" altLang="en-US" sz="2000" dirty="0"/>
              <a:t>Hot spare disk is unused, automatically used by RAID production if a disk fails to replace the failed disk and rebuild the RAID set if possible</a:t>
            </a:r>
          </a:p>
          <a:p>
            <a:pPr lvl="1"/>
            <a:r>
              <a:rPr lang="en-US" altLang="en-US" sz="2000" dirty="0"/>
              <a:t>Decreases mean time to repair</a:t>
            </a:r>
          </a:p>
          <a:p>
            <a:endParaRPr lang="en-US" altLang="en-US" dirty="0"/>
          </a:p>
          <a:p>
            <a:pPr>
              <a:buFont typeface="Monotype Sorts" pitchFamily="-84" charset="2"/>
              <a:buNone/>
            </a:pPr>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AF9224-D539-455B-BFB3-A87BB9E8AFD2}"/>
              </a:ext>
            </a:extLst>
          </p:cNvPr>
          <p:cNvSpPr>
            <a:spLocks noGrp="1" noChangeArrowheads="1"/>
          </p:cNvSpPr>
          <p:nvPr>
            <p:ph type="title"/>
          </p:nvPr>
        </p:nvSpPr>
        <p:spPr>
          <a:xfrm>
            <a:off x="457200" y="232199"/>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id="{48A9828E-6B54-4960-9A78-14C71DBB61F6}"/>
              </a:ext>
            </a:extLst>
          </p:cNvPr>
          <p:cNvSpPr>
            <a:spLocks noGrp="1" noChangeArrowheads="1"/>
          </p:cNvSpPr>
          <p:nvPr>
            <p:ph idx="1"/>
          </p:nvPr>
        </p:nvSpPr>
        <p:spPr>
          <a:xfrm>
            <a:off x="881098" y="1157288"/>
            <a:ext cx="4808538" cy="5153025"/>
          </a:xfrm>
        </p:spPr>
        <p:txBody>
          <a:bodyPr/>
          <a:lstStyle/>
          <a:p>
            <a:r>
              <a:rPr lang="en-US" altLang="en-US" dirty="0"/>
              <a:t>RAID alone does not prevent or detect data corruption or other errors, just disk failures</a:t>
            </a:r>
          </a:p>
          <a:p>
            <a:r>
              <a:rPr lang="en-US" altLang="en-US" dirty="0"/>
              <a:t>Solaris ZFS adds </a:t>
            </a:r>
            <a:r>
              <a:rPr lang="en-US" altLang="en-US" b="1" dirty="0">
                <a:solidFill>
                  <a:srgbClr val="006699"/>
                </a:solidFill>
                <a:latin typeface="+mj-lt"/>
              </a:rPr>
              <a:t>checksums</a:t>
            </a:r>
            <a:r>
              <a:rPr lang="en-US" altLang="en-US" dirty="0">
                <a:solidFill>
                  <a:srgbClr val="3366FF"/>
                </a:solidFill>
              </a:rPr>
              <a:t> </a:t>
            </a:r>
            <a:r>
              <a:rPr lang="en-US" altLang="en-US" dirty="0"/>
              <a:t>of all data and metadata</a:t>
            </a:r>
          </a:p>
          <a:p>
            <a:pPr lvl="1"/>
            <a:r>
              <a:rPr lang="en-US" altLang="en-US" dirty="0"/>
              <a:t>Checksums kept with pointer to object, to detect if object is the right one and whether it changed</a:t>
            </a:r>
          </a:p>
          <a:p>
            <a:pPr lvl="1"/>
            <a:r>
              <a:rPr lang="en-US" altLang="en-US" dirty="0"/>
              <a:t>Can detect and correct data and metadata corruption</a:t>
            </a:r>
          </a:p>
          <a:p>
            <a:r>
              <a:rPr lang="en-US" altLang="en-US" dirty="0"/>
              <a:t>ZFS also removes volumes, partitions</a:t>
            </a:r>
          </a:p>
          <a:p>
            <a:pPr lvl="1"/>
            <a:r>
              <a:rPr lang="en-US" altLang="en-US" dirty="0"/>
              <a:t>Disks allocated in </a:t>
            </a:r>
            <a:r>
              <a:rPr lang="en-US" altLang="en-US" b="1" dirty="0">
                <a:solidFill>
                  <a:srgbClr val="006699"/>
                </a:solidFill>
                <a:latin typeface="+mj-lt"/>
              </a:rPr>
              <a:t>pools</a:t>
            </a:r>
          </a:p>
          <a:p>
            <a:pPr lvl="1"/>
            <a:r>
              <a:rPr lang="en-US" altLang="en-US" dirty="0"/>
              <a:t>Filesystems with a pool share that pool, use and release space like </a:t>
            </a:r>
            <a:r>
              <a:rPr lang="en-US" altLang="ja-JP" b="1" dirty="0">
                <a:latin typeface="Courier New" panose="02070309020205020404" pitchFamily="49" charset="0"/>
                <a:cs typeface="Courier New" panose="02070309020205020404" pitchFamily="49" charset="0"/>
              </a:rPr>
              <a:t>malloc()</a:t>
            </a:r>
            <a:r>
              <a:rPr lang="en-US" altLang="ja-JP" dirty="0"/>
              <a:t> and </a:t>
            </a:r>
            <a:r>
              <a:rPr lang="en-US" altLang="ja-JP" b="1" dirty="0">
                <a:latin typeface="Courier New" panose="02070309020205020404" pitchFamily="49" charset="0"/>
                <a:cs typeface="Courier New" panose="02070309020205020404" pitchFamily="49" charset="0"/>
              </a:rPr>
              <a:t>free()</a:t>
            </a:r>
            <a:r>
              <a:rPr lang="en-US" altLang="ja-JP" dirty="0"/>
              <a:t> memory allocate / release calls</a:t>
            </a:r>
          </a:p>
          <a:p>
            <a:pPr lvl="1">
              <a:buFont typeface="Monotype Sorts" pitchFamily="-84" charset="2"/>
              <a:buNone/>
            </a:pPr>
            <a:endParaRPr lang="en-US" altLang="en-US"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2346325"/>
            <a:ext cx="2816225"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id="{5ADA5CB8-DCB0-44DA-9225-E2E0D20929A2}"/>
              </a:ext>
            </a:extLst>
          </p:cNvPr>
          <p:cNvSpPr txBox="1">
            <a:spLocks noChangeArrowheads="1"/>
          </p:cNvSpPr>
          <p:nvPr/>
        </p:nvSpPr>
        <p:spPr bwMode="auto">
          <a:xfrm>
            <a:off x="6338888" y="5021263"/>
            <a:ext cx="307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ZFS checksums all metadata and data</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9"/>
            <a:ext cx="7644809" cy="4706616"/>
          </a:xfrm>
        </p:spPr>
        <p:txBody>
          <a:bodyPr/>
          <a:lstStyle/>
          <a:p>
            <a:r>
              <a:rPr lang="en-US" altLang="en-US" sz="2000" dirty="0"/>
              <a:t>For general-purpose computing, file systems not sufficient for very large scale</a:t>
            </a:r>
          </a:p>
          <a:p>
            <a:r>
              <a:rPr lang="en-US" altLang="en-US" sz="2000" dirty="0"/>
              <a:t>Another approach – start with a storage pool and place objects in it</a:t>
            </a:r>
          </a:p>
          <a:p>
            <a:pPr lvl="1"/>
            <a:r>
              <a:rPr lang="en-US" altLang="en-US" sz="2000" dirty="0"/>
              <a:t>Object just a container of </a:t>
            </a:r>
            <a:r>
              <a:rPr lang="en-US" altLang="en-US" sz="2000" b="1" dirty="0">
                <a:solidFill>
                  <a:srgbClr val="006699"/>
                </a:solidFill>
                <a:latin typeface="+mj-lt"/>
              </a:rPr>
              <a:t>data</a:t>
            </a:r>
          </a:p>
          <a:p>
            <a:pPr lvl="1"/>
            <a:r>
              <a:rPr lang="en-US" altLang="en-US" sz="2000" dirty="0"/>
              <a:t>No way to navigate the pool to find objects (no directory structures, few services</a:t>
            </a:r>
          </a:p>
          <a:p>
            <a:pPr lvl="1"/>
            <a:r>
              <a:rPr lang="en-US" altLang="en-US" sz="2000" dirty="0"/>
              <a:t>Computer-oriented, not user-oriented</a:t>
            </a:r>
          </a:p>
          <a:p>
            <a:r>
              <a:rPr lang="en-US" altLang="en-US" sz="2000" dirty="0"/>
              <a:t>Typical sequence</a:t>
            </a:r>
          </a:p>
          <a:p>
            <a:pPr lvl="1"/>
            <a:r>
              <a:rPr lang="en-US" altLang="en-US" sz="2000" dirty="0"/>
              <a:t>Create an object within the pool, receive an object ID</a:t>
            </a:r>
          </a:p>
          <a:p>
            <a:pPr lvl="1"/>
            <a:r>
              <a:rPr lang="en-US" altLang="en-US" sz="2000" dirty="0"/>
              <a:t>Access object via that ID</a:t>
            </a:r>
          </a:p>
          <a:p>
            <a:pPr lvl="1"/>
            <a:r>
              <a:rPr lang="en-US" altLang="en-US" sz="2000" dirty="0"/>
              <a:t>Delete object via that ID</a:t>
            </a:r>
          </a:p>
        </p:txBody>
      </p:sp>
    </p:spTree>
    <p:extLst>
      <p:ext uri="{BB962C8B-B14F-4D97-AF65-F5344CB8AC3E}">
        <p14:creationId xmlns:p14="http://schemas.microsoft.com/office/powerpoint/2010/main" val="2877715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5011" y="1240019"/>
            <a:ext cx="6085026" cy="495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142998"/>
            <a:ext cx="7732712" cy="576262"/>
          </a:xfrm>
        </p:spPr>
        <p:txBody>
          <a:bodyPr/>
          <a:lstStyle/>
          <a:p>
            <a:pPr eaLnBrk="1" hangingPunct="1"/>
            <a:r>
              <a:rPr lang="en-US" altLang="en-US" dirty="0"/>
              <a:t>Object Storage (Cont.)</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8"/>
            <a:ext cx="7622723" cy="4530725"/>
          </a:xfrm>
        </p:spPr>
        <p:txBody>
          <a:bodyPr/>
          <a:lstStyle/>
          <a:p>
            <a:r>
              <a:rPr lang="en-US" altLang="en-US" sz="2000" dirty="0"/>
              <a:t>Object storage management software like </a:t>
            </a:r>
            <a:r>
              <a:rPr lang="en-US" altLang="en-US" sz="2000" b="1" dirty="0">
                <a:solidFill>
                  <a:srgbClr val="006699"/>
                </a:solidFill>
                <a:latin typeface="+mj-lt"/>
              </a:rPr>
              <a:t>Hadoop</a:t>
            </a:r>
            <a:r>
              <a:rPr lang="en-US" altLang="en-US" sz="2000" b="1" dirty="0">
                <a:solidFill>
                  <a:srgbClr val="3366FF"/>
                </a:solidFill>
              </a:rPr>
              <a:t> </a:t>
            </a:r>
            <a:r>
              <a:rPr lang="en-US" altLang="en-US" sz="2000" b="1" dirty="0">
                <a:solidFill>
                  <a:srgbClr val="006699"/>
                </a:solidFill>
                <a:latin typeface="+mj-lt"/>
              </a:rPr>
              <a:t>file</a:t>
            </a:r>
            <a:r>
              <a:rPr lang="en-US" altLang="en-US" sz="2000" b="1" dirty="0">
                <a:solidFill>
                  <a:srgbClr val="3366FF"/>
                </a:solidFill>
              </a:rPr>
              <a:t> </a:t>
            </a:r>
            <a:r>
              <a:rPr lang="en-US" altLang="en-US" sz="2000" b="1" dirty="0">
                <a:solidFill>
                  <a:srgbClr val="006699"/>
                </a:solidFill>
                <a:latin typeface="+mj-lt"/>
              </a:rPr>
              <a:t>system</a:t>
            </a:r>
            <a:r>
              <a:rPr lang="en-US" altLang="en-US" sz="2000" b="1" dirty="0">
                <a:solidFill>
                  <a:srgbClr val="3366FF"/>
                </a:solidFill>
              </a:rPr>
              <a:t> </a:t>
            </a:r>
            <a:r>
              <a:rPr lang="en-US" altLang="en-US" sz="2000" dirty="0"/>
              <a:t>(</a:t>
            </a:r>
            <a:r>
              <a:rPr lang="en-US" altLang="en-US" sz="2000" b="1" dirty="0">
                <a:solidFill>
                  <a:srgbClr val="006699"/>
                </a:solidFill>
                <a:latin typeface="+mj-lt"/>
              </a:rPr>
              <a:t>HDFS</a:t>
            </a:r>
            <a:r>
              <a:rPr lang="en-US" altLang="en-US" sz="2000" dirty="0"/>
              <a:t>) and </a:t>
            </a:r>
            <a:r>
              <a:rPr lang="en-US" altLang="en-US" sz="2000" b="1" dirty="0" err="1">
                <a:solidFill>
                  <a:srgbClr val="006699"/>
                </a:solidFill>
                <a:latin typeface="+mj-lt"/>
              </a:rPr>
              <a:t>Ceph</a:t>
            </a:r>
            <a:r>
              <a:rPr lang="en-US" altLang="en-US" sz="2000" dirty="0"/>
              <a:t> determine where to store objects, manages protection</a:t>
            </a:r>
          </a:p>
          <a:p>
            <a:pPr lvl="1"/>
            <a:r>
              <a:rPr lang="en-US" altLang="en-US" sz="2000" dirty="0"/>
              <a:t>Typically by storing N copies, across N systems, in the object storage cluster</a:t>
            </a:r>
          </a:p>
          <a:p>
            <a:pPr lvl="1"/>
            <a:r>
              <a:rPr lang="en-US" altLang="en-US" sz="2000" b="1" dirty="0">
                <a:solidFill>
                  <a:srgbClr val="006699"/>
                </a:solidFill>
                <a:latin typeface="+mj-lt"/>
              </a:rPr>
              <a:t>Horizontally</a:t>
            </a:r>
            <a:r>
              <a:rPr lang="en-US" altLang="en-US" sz="2000" b="1" dirty="0">
                <a:solidFill>
                  <a:srgbClr val="3366FF"/>
                </a:solidFill>
              </a:rPr>
              <a:t> </a:t>
            </a:r>
            <a:r>
              <a:rPr lang="en-US" altLang="en-US" sz="2000" b="1" dirty="0">
                <a:solidFill>
                  <a:srgbClr val="006699"/>
                </a:solidFill>
                <a:latin typeface="+mj-lt"/>
              </a:rPr>
              <a:t>scalable</a:t>
            </a:r>
          </a:p>
          <a:p>
            <a:pPr lvl="1"/>
            <a:r>
              <a:rPr lang="en-US" altLang="en-US" sz="2000" b="1" dirty="0">
                <a:solidFill>
                  <a:srgbClr val="006699"/>
                </a:solidFill>
                <a:latin typeface="+mj-lt"/>
              </a:rPr>
              <a:t>Content</a:t>
            </a:r>
            <a:r>
              <a:rPr lang="en-US" altLang="en-US" sz="2000" b="1" dirty="0">
                <a:solidFill>
                  <a:srgbClr val="3366FF"/>
                </a:solidFill>
              </a:rPr>
              <a:t> </a:t>
            </a:r>
            <a:r>
              <a:rPr lang="en-US" altLang="en-US" sz="2000" b="1" dirty="0">
                <a:solidFill>
                  <a:srgbClr val="006699"/>
                </a:solidFill>
                <a:latin typeface="+mj-lt"/>
              </a:rPr>
              <a:t>addressable</a:t>
            </a:r>
            <a:r>
              <a:rPr lang="en-US" altLang="en-US" sz="2000" dirty="0"/>
              <a:t>, </a:t>
            </a:r>
            <a:r>
              <a:rPr lang="en-US" altLang="en-US" sz="2000" b="1" dirty="0">
                <a:solidFill>
                  <a:srgbClr val="006699"/>
                </a:solidFill>
                <a:latin typeface="+mj-lt"/>
              </a:rPr>
              <a:t>unstructured</a:t>
            </a:r>
          </a:p>
        </p:txBody>
      </p:sp>
    </p:spTree>
    <p:extLst>
      <p:ext uri="{BB962C8B-B14F-4D97-AF65-F5344CB8AC3E}">
        <p14:creationId xmlns:p14="http://schemas.microsoft.com/office/powerpoint/2010/main" val="3846815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821094" y="1301750"/>
            <a:ext cx="3946850" cy="4662488"/>
          </a:xfrm>
        </p:spPr>
        <p:txBody>
          <a:bodyPr/>
          <a:lstStyle/>
          <a:p>
            <a:r>
              <a:rPr lang="en-US" altLang="en-US" sz="2000" dirty="0"/>
              <a:t>Platters range from .85</a:t>
            </a:r>
            <a:r>
              <a:rPr lang="ja-JP" altLang="en-US" sz="2000" dirty="0"/>
              <a:t>”</a:t>
            </a:r>
            <a:r>
              <a:rPr lang="en-US" altLang="ja-JP" sz="2000" dirty="0"/>
              <a:t> to 14</a:t>
            </a:r>
            <a:r>
              <a:rPr lang="ja-JP" altLang="en-US" sz="2000" dirty="0"/>
              <a:t>”</a:t>
            </a:r>
            <a:r>
              <a:rPr lang="en-US" altLang="ja-JP" sz="2000" dirty="0"/>
              <a:t> (historically)</a:t>
            </a:r>
          </a:p>
          <a:p>
            <a:pPr lvl="1"/>
            <a:r>
              <a:rPr lang="en-US" altLang="en-US" sz="2000" dirty="0"/>
              <a:t>Commonly 3.5</a:t>
            </a:r>
            <a:r>
              <a:rPr lang="ja-JP" altLang="en-US" sz="2000" dirty="0"/>
              <a:t>”</a:t>
            </a:r>
            <a:r>
              <a:rPr lang="en-US" altLang="ja-JP" sz="2000" dirty="0"/>
              <a:t>, 2.5</a:t>
            </a:r>
            <a:r>
              <a:rPr lang="ja-JP" altLang="en-US" sz="2000" dirty="0"/>
              <a:t>”</a:t>
            </a:r>
            <a:r>
              <a:rPr lang="en-US" altLang="ja-JP" sz="2000" dirty="0"/>
              <a:t>, and 1.8</a:t>
            </a:r>
            <a:r>
              <a:rPr lang="ja-JP" altLang="en-US" sz="2000" dirty="0"/>
              <a:t>”</a:t>
            </a:r>
            <a:endParaRPr lang="en-US" altLang="ja-JP" sz="2000" dirty="0"/>
          </a:p>
          <a:p>
            <a:r>
              <a:rPr lang="en-US" altLang="en-US" sz="2000" dirty="0"/>
              <a:t>Range from 30GB to 24TB per drive</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88" y="1301750"/>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Performance </a:t>
            </a:r>
          </a:p>
          <a:p>
            <a:pPr lvl="1"/>
            <a:r>
              <a:rPr lang="en-US" altLang="en-US" sz="2400" dirty="0"/>
              <a:t>Transfer Rate  (theoretical) – 6 Gb/sec</a:t>
            </a:r>
          </a:p>
          <a:p>
            <a:pPr lvl="2"/>
            <a:r>
              <a:rPr lang="en-US" altLang="en-US" sz="2400" dirty="0"/>
              <a:t>Effective Transfer Rate  (real) – 1Gb/sec</a:t>
            </a:r>
          </a:p>
          <a:p>
            <a:pPr lvl="1"/>
            <a:r>
              <a:rPr lang="en-US" altLang="en-US" sz="2400" dirty="0"/>
              <a:t>Seek time from 3ms to 12ms – 9ms common for desktop drives</a:t>
            </a:r>
          </a:p>
          <a:p>
            <a:pPr lvl="2"/>
            <a:r>
              <a:rPr lang="en-US" altLang="en-US" sz="2400" dirty="0">
                <a:solidFill>
                  <a:srgbClr val="3333FF"/>
                </a:solidFill>
              </a:rPr>
              <a:t>Average seek time </a:t>
            </a:r>
            <a:r>
              <a:rPr lang="en-US" altLang="en-US" sz="2400" dirty="0"/>
              <a:t>measured or calculated based on 1/3 of tracks</a:t>
            </a:r>
          </a:p>
          <a:p>
            <a:pPr lvl="1"/>
            <a:r>
              <a:rPr lang="en-US" altLang="en-US" sz="2400" dirty="0"/>
              <a:t>Latency based on spindle speed</a:t>
            </a:r>
          </a:p>
          <a:p>
            <a:pPr lvl="2"/>
            <a:r>
              <a:rPr lang="en-US" altLang="en-US" sz="2400" dirty="0"/>
              <a:t>1 / (RPM / 60) = 60 / RPM</a:t>
            </a:r>
          </a:p>
          <a:p>
            <a:pPr lvl="2"/>
            <a:r>
              <a:rPr lang="en-US" altLang="en-US" sz="2400" dirty="0">
                <a:solidFill>
                  <a:srgbClr val="3333FF"/>
                </a:solidFill>
              </a:rPr>
              <a:t>Average latency </a:t>
            </a:r>
            <a:r>
              <a:rPr lang="en-US" altLang="en-US" sz="2400" dirty="0"/>
              <a:t>= ½ latency</a:t>
            </a:r>
          </a:p>
          <a:p>
            <a:endParaRPr lang="zh-TW" altLang="en-US" dirty="0"/>
          </a:p>
        </p:txBody>
      </p:sp>
    </p:spTree>
    <p:extLst>
      <p:ext uri="{BB962C8B-B14F-4D97-AF65-F5344CB8AC3E}">
        <p14:creationId xmlns:p14="http://schemas.microsoft.com/office/powerpoint/2010/main" val="4244323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C211790-1046-47C4-B300-AD763BE90711}"/>
              </a:ext>
            </a:extLst>
          </p:cNvPr>
          <p:cNvSpPr>
            <a:spLocks noGrp="1" noChangeArrowheads="1"/>
          </p:cNvSpPr>
          <p:nvPr>
            <p:ph type="title"/>
          </p:nvPr>
        </p:nvSpPr>
        <p:spPr>
          <a:xfrm>
            <a:off x="522517" y="241918"/>
            <a:ext cx="8229600" cy="576262"/>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id="{3CBBC053-AFF1-42C2-98E7-12C0B1809BE5}"/>
              </a:ext>
            </a:extLst>
          </p:cNvPr>
          <p:cNvSpPr>
            <a:spLocks noGrp="1" noChangeArrowheads="1"/>
          </p:cNvSpPr>
          <p:nvPr>
            <p:ph idx="1"/>
          </p:nvPr>
        </p:nvSpPr>
        <p:spPr>
          <a:xfrm>
            <a:off x="885049" y="1231968"/>
            <a:ext cx="7699114" cy="5059363"/>
          </a:xfrm>
        </p:spPr>
        <p:txBody>
          <a:bodyPr/>
          <a:lstStyle/>
          <a:p>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Latency</a:t>
            </a:r>
            <a:r>
              <a:rPr lang="en-US" altLang="en-US" sz="2000" b="1" dirty="0">
                <a:solidFill>
                  <a:srgbClr val="3366FF"/>
                </a:solidFill>
              </a:rPr>
              <a:t> </a:t>
            </a:r>
            <a:r>
              <a:rPr lang="en-US" altLang="en-US" sz="2000" dirty="0"/>
              <a:t>= </a:t>
            </a:r>
            <a:r>
              <a:rPr lang="en-US" altLang="en-US" sz="2000" b="1" dirty="0">
                <a:solidFill>
                  <a:srgbClr val="006699"/>
                </a:solidFill>
                <a:latin typeface="+mj-lt"/>
              </a:rPr>
              <a:t>Average</a:t>
            </a:r>
            <a:r>
              <a:rPr lang="en-US" altLang="en-US" sz="2000" b="1" dirty="0">
                <a:solidFill>
                  <a:srgbClr val="3366FF"/>
                </a:solidFill>
              </a:rPr>
              <a:t> </a:t>
            </a:r>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time</a:t>
            </a:r>
            <a:r>
              <a:rPr lang="en-US" altLang="en-US" sz="2000" b="1" dirty="0">
                <a:solidFill>
                  <a:srgbClr val="3366FF"/>
                </a:solidFill>
              </a:rPr>
              <a:t> </a:t>
            </a:r>
            <a:r>
              <a:rPr lang="en-US" altLang="en-US" sz="2000" dirty="0"/>
              <a:t>= average seek time + average latency</a:t>
            </a:r>
          </a:p>
          <a:p>
            <a:pPr lvl="1"/>
            <a:r>
              <a:rPr lang="en-US" altLang="en-US" sz="2000" dirty="0"/>
              <a:t>For fastest disk: 3ms + 2ms = 5ms</a:t>
            </a:r>
          </a:p>
          <a:p>
            <a:pPr lvl="1"/>
            <a:r>
              <a:rPr lang="en-US" altLang="en-US" sz="2000" dirty="0"/>
              <a:t>For slow disk: 9ms + 5.56ms = 14.56ms</a:t>
            </a:r>
          </a:p>
          <a:p>
            <a:r>
              <a:rPr lang="en-US" altLang="en-US" sz="2000" dirty="0"/>
              <a:t>Average I/O time = average access time + (amount to transfer / transfer rate) + controller overhead</a:t>
            </a:r>
          </a:p>
          <a:p>
            <a:pPr lvl="1"/>
            <a:r>
              <a:rPr lang="en-US" altLang="en-US" sz="2000" dirty="0"/>
              <a:t>For example, to transfer a 4KB block on a </a:t>
            </a:r>
            <a:r>
              <a:rPr lang="en-US" altLang="en-US" sz="2000" dirty="0">
                <a:solidFill>
                  <a:srgbClr val="3333FF"/>
                </a:solidFill>
              </a:rPr>
              <a:t>7200 RPM </a:t>
            </a:r>
            <a:r>
              <a:rPr lang="en-US" altLang="en-US" sz="2000" dirty="0"/>
              <a:t>disk with a 5ms average seek time, 1Gb/sec transfer rate with a .1ms controller overhead, </a:t>
            </a:r>
            <a:br>
              <a:rPr lang="en-US" altLang="en-US" sz="2000" dirty="0"/>
            </a:br>
            <a:r>
              <a:rPr lang="en-US" altLang="en-US" sz="2000" dirty="0"/>
              <a:t>average I/O time = 5ms + </a:t>
            </a:r>
            <a:r>
              <a:rPr lang="en-US" altLang="en-US" sz="2000" dirty="0">
                <a:solidFill>
                  <a:srgbClr val="3333FF"/>
                </a:solidFill>
              </a:rPr>
              <a:t>4.17m</a:t>
            </a:r>
            <a:r>
              <a:rPr lang="en-US" altLang="en-US" sz="2000" dirty="0"/>
              <a:t>s + 0.1ms + transfer time </a:t>
            </a:r>
          </a:p>
          <a:p>
            <a:pPr lvl="1"/>
            <a:r>
              <a:rPr lang="en-US" altLang="en-US" sz="2000" dirty="0"/>
              <a:t>Transfer time = 4KB / 1Gb/s * 8Gb / GB * 1GB / 1024</a:t>
            </a:r>
            <a:r>
              <a:rPr lang="en-US" altLang="en-US" sz="2000" baseline="30000" dirty="0"/>
              <a:t>2</a:t>
            </a:r>
            <a:r>
              <a:rPr lang="en-US" altLang="en-US" sz="2000" dirty="0"/>
              <a:t>KB = 32 / (1024</a:t>
            </a:r>
            <a:r>
              <a:rPr lang="en-US" altLang="en-US" sz="2000" baseline="30000" dirty="0"/>
              <a:t>2</a:t>
            </a:r>
            <a:r>
              <a:rPr lang="en-US" altLang="en-US" sz="2000" dirty="0"/>
              <a:t>) = 0.031 </a:t>
            </a:r>
            <a:r>
              <a:rPr lang="en-US" altLang="en-US" sz="2000" dirty="0" err="1"/>
              <a:t>ms</a:t>
            </a:r>
            <a:r>
              <a:rPr lang="en-US" altLang="en-US" sz="2000" dirty="0"/>
              <a:t> </a:t>
            </a:r>
          </a:p>
          <a:p>
            <a:pPr lvl="1"/>
            <a:r>
              <a:rPr lang="en-US" altLang="en-US" sz="2000"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5AFA6DD4-913D-456C-9412-2CA1AA33CFB5}"/>
              </a:ext>
            </a:extLst>
          </p:cNvPr>
          <p:cNvSpPr txBox="1">
            <a:spLocks noChangeArrowheads="1"/>
          </p:cNvSpPr>
          <p:nvPr/>
        </p:nvSpPr>
        <p:spPr bwMode="auto">
          <a:xfrm>
            <a:off x="5141167" y="1698625"/>
            <a:ext cx="3481389" cy="406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sz="2400" dirty="0"/>
              <a:t>1956</a:t>
            </a:r>
          </a:p>
          <a:p>
            <a:r>
              <a:rPr lang="en-US" altLang="en-US" sz="2400" dirty="0"/>
              <a:t>IBM RAMDAC computer included the IBM Model 350 disk storage system</a:t>
            </a:r>
          </a:p>
          <a:p>
            <a:endParaRPr lang="en-US" altLang="en-US" sz="2400" dirty="0"/>
          </a:p>
          <a:p>
            <a:r>
              <a:rPr lang="en-US" altLang="en-US" sz="2400" dirty="0"/>
              <a:t>5M (7 bit) characters</a:t>
            </a:r>
          </a:p>
          <a:p>
            <a:r>
              <a:rPr lang="en-US" altLang="en-US" sz="2400" dirty="0"/>
              <a:t>50 x 24</a:t>
            </a:r>
            <a:r>
              <a:rPr lang="ja-JP" altLang="en-US" sz="2400" dirty="0"/>
              <a:t>”</a:t>
            </a:r>
            <a:r>
              <a:rPr lang="en-US" altLang="ja-JP" sz="2400" dirty="0"/>
              <a:t> platters</a:t>
            </a:r>
          </a:p>
          <a:p>
            <a:r>
              <a:rPr lang="en-US" altLang="en-US" sz="2400" dirty="0"/>
              <a:t>Access time = &lt; 1 second</a:t>
            </a:r>
          </a:p>
          <a:p>
            <a:endParaRPr lang="en-US" altLang="en-US"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17331</TotalTime>
  <Words>3279</Words>
  <Application>Microsoft Office PowerPoint</Application>
  <PresentationFormat>如螢幕大小 (4:3)</PresentationFormat>
  <Paragraphs>353</Paragraphs>
  <Slides>51</Slides>
  <Notes>34</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51</vt:i4>
      </vt:variant>
    </vt:vector>
  </HeadingPairs>
  <TitlesOfParts>
    <vt:vector size="60" baseType="lpstr">
      <vt:lpstr>Monotype Sorts</vt:lpstr>
      <vt:lpstr>Arial</vt:lpstr>
      <vt:lpstr>Courier New</vt:lpstr>
      <vt:lpstr>Helvetica</vt:lpstr>
      <vt:lpstr>Times New Roman</vt:lpstr>
      <vt:lpstr>Verdana</vt:lpstr>
      <vt:lpstr>Webdings</vt:lpstr>
      <vt:lpstr>Wingdings</vt:lpstr>
      <vt:lpstr>os-8</vt:lpstr>
      <vt:lpstr>Chapter 11:  Mass-Storage Systems</vt:lpstr>
      <vt:lpstr>Chapter 11:  Mass-Storage Systems</vt:lpstr>
      <vt:lpstr>Objectives</vt:lpstr>
      <vt:lpstr>Overview of Mass Storage Structure</vt:lpstr>
      <vt:lpstr>Moving-head Disk Mechanism</vt:lpstr>
      <vt:lpstr>Hard Disk Drives</vt:lpstr>
      <vt:lpstr>PowerPoint 簡報</vt:lpstr>
      <vt:lpstr>Hard Disk Performance</vt:lpstr>
      <vt:lpstr>The First Commercial Disk Drive</vt:lpstr>
      <vt:lpstr>Nonvolatile Memory Devices</vt:lpstr>
      <vt:lpstr>Nonvolatile Memory Devices</vt:lpstr>
      <vt:lpstr>NAND Flash Controller Algorithms</vt:lpstr>
      <vt:lpstr>Volatile Memory</vt:lpstr>
      <vt:lpstr>PowerPoint 簡報</vt:lpstr>
      <vt:lpstr>Magnetic Tape</vt:lpstr>
      <vt:lpstr>Disk Structure</vt:lpstr>
      <vt:lpstr>Disk Attachment</vt:lpstr>
      <vt:lpstr>PowerPoint 簡報</vt:lpstr>
      <vt:lpstr>HDD Scheduling</vt:lpstr>
      <vt:lpstr>Disk Scheduling (Cont.)</vt:lpstr>
      <vt:lpstr>PowerPoint 簡報</vt:lpstr>
      <vt:lpstr>Disk Scheduling (Cont.)</vt:lpstr>
      <vt:lpstr>FCFS</vt:lpstr>
      <vt:lpstr>SCAN</vt:lpstr>
      <vt:lpstr>SCAN (Cont.)</vt:lpstr>
      <vt:lpstr>C-SCAN</vt:lpstr>
      <vt:lpstr>C-SCAN (Cont.)</vt:lpstr>
      <vt:lpstr>Selecting a Disk-Scheduling Algorithm</vt:lpstr>
      <vt:lpstr>PowerPoint 簡報</vt:lpstr>
      <vt:lpstr>NVM Scheduling</vt:lpstr>
      <vt:lpstr>Error Detection and Correction</vt:lpstr>
      <vt:lpstr>Storage Device Management</vt:lpstr>
      <vt:lpstr>Storage Device Management (cont.)</vt:lpstr>
      <vt:lpstr>Storage Device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Chris Wang</cp:lastModifiedBy>
  <cp:revision>265</cp:revision>
  <cp:lastPrinted>2013-09-10T17:57:57Z</cp:lastPrinted>
  <dcterms:created xsi:type="dcterms:W3CDTF">2011-01-13T23:43:38Z</dcterms:created>
  <dcterms:modified xsi:type="dcterms:W3CDTF">2025-05-19T04:24:21Z</dcterms:modified>
</cp:coreProperties>
</file>